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56" r:id="rId2"/>
    <p:sldId id="257" r:id="rId3"/>
    <p:sldId id="259" r:id="rId4"/>
    <p:sldId id="260" r:id="rId5"/>
    <p:sldId id="262" r:id="rId6"/>
    <p:sldId id="261" r:id="rId7"/>
    <p:sldId id="263" r:id="rId8"/>
    <p:sldId id="283"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9" r:id="rId24"/>
    <p:sldId id="290" r:id="rId25"/>
    <p:sldId id="291" r:id="rId26"/>
    <p:sldId id="285" r:id="rId27"/>
    <p:sldId id="286" r:id="rId28"/>
    <p:sldId id="288" r:id="rId29"/>
    <p:sldId id="287" r:id="rId30"/>
    <p:sldId id="265" r:id="rId31"/>
    <p:sldId id="266" r:id="rId32"/>
    <p:sldId id="267" r:id="rId33"/>
    <p:sldId id="268" r:id="rId34"/>
    <p:sldId id="284" r:id="rId35"/>
    <p:sldId id="292" r:id="rId36"/>
    <p:sldId id="293"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522" autoAdjust="0"/>
  </p:normalViewPr>
  <p:slideViewPr>
    <p:cSldViewPr>
      <p:cViewPr varScale="1">
        <p:scale>
          <a:sx n="49" d="100"/>
          <a:sy n="49" d="100"/>
        </p:scale>
        <p:origin x="-107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F48B10-1B44-4315-971C-86C308A23420}" type="datetimeFigureOut">
              <a:rPr lang="en-US" smtClean="0"/>
              <a:pPr/>
              <a:t>8/7/2010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E9B002-F144-418E-A48D-1F71ABAC58B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eb.mac.com/wilsonite2008/Emmett_Till_Homepage/Till_Main_Page.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Click</a:t>
            </a:r>
            <a:r>
              <a:rPr lang="en-US" baseline="0" dirty="0" smtClean="0"/>
              <a:t> to hide teacher note slides when presenting this lesson.</a:t>
            </a:r>
            <a:endParaRPr lang="en-US" dirty="0"/>
          </a:p>
        </p:txBody>
      </p:sp>
      <p:sp>
        <p:nvSpPr>
          <p:cNvPr id="4" name="Slide Number Placeholder 3"/>
          <p:cNvSpPr>
            <a:spLocks noGrp="1"/>
          </p:cNvSpPr>
          <p:nvPr>
            <p:ph type="sldNum" sz="quarter" idx="10"/>
          </p:nvPr>
        </p:nvSpPr>
        <p:spPr/>
        <p:txBody>
          <a:bodyPr/>
          <a:lstStyle/>
          <a:p>
            <a:fld id="{BAE9B002-F144-418E-A48D-1F71ABAC58B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D7A85D-1BA7-4B16-8D4D-90FC880A4679}" type="slidenum">
              <a:rPr lang="en-US"/>
              <a:pPr/>
              <a:t>14</a:t>
            </a:fld>
            <a:endParaRPr lang="en-US"/>
          </a:p>
        </p:txBody>
      </p:sp>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D1C1AF-2754-499E-94F5-B348D2C443FC}" type="slidenum">
              <a:rPr lang="en-US"/>
              <a:pPr/>
              <a:t>15</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0231D2-AD43-4FF8-A248-4B447EC5C0F8}" type="slidenum">
              <a:rPr lang="en-US"/>
              <a:pPr/>
              <a:t>16</a:t>
            </a:fld>
            <a:endParaRPr lang="en-US"/>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04CFD1-7F2D-4BDC-9F93-28CE16F10591}" type="slidenum">
              <a:rPr lang="en-US"/>
              <a:pPr/>
              <a:t>17</a:t>
            </a:fld>
            <a:endParaRPr lang="en-US"/>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13F62F-FA05-40F5-91D2-07CDBE2A081A}" type="slidenum">
              <a:rPr lang="en-US"/>
              <a:pPr/>
              <a:t>18</a:t>
            </a:fld>
            <a:endParaRPr lang="en-US"/>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C9FFEC-E5B2-4AC8-A256-95AF528CA389}" type="slidenum">
              <a:rPr lang="en-US"/>
              <a:pPr/>
              <a:t>19</a:t>
            </a:fld>
            <a:endParaRPr lang="en-US"/>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240848-0D27-4B5A-9DD1-7C88CFE78C3F}" type="slidenum">
              <a:rPr lang="en-US"/>
              <a:pPr/>
              <a:t>20</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3EEF65-E4D3-4941-ACA6-CF09F2ADBE1A}" type="slidenum">
              <a:rPr lang="en-US"/>
              <a:pPr/>
              <a:t>21</a:t>
            </a:fld>
            <a:endParaRPr lang="en-US"/>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9F55A2-D230-4934-AF1E-BF418E979361}" type="slidenum">
              <a:rPr lang="en-US"/>
              <a:pPr/>
              <a:t>22</a:t>
            </a:fld>
            <a:endParaRPr lang="en-US"/>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Discuss the history of Emmitt</a:t>
            </a:r>
            <a:r>
              <a:rPr lang="en-US" baseline="0" dirty="0" smtClean="0"/>
              <a:t> Till.</a:t>
            </a:r>
          </a:p>
          <a:p>
            <a:r>
              <a:rPr lang="en-US" baseline="0" dirty="0" smtClean="0"/>
              <a:t>Possible information to include would be how Emmitt, being from the North (Chicago), didn’t understand the segregation and unwritten rules of Southern society.</a:t>
            </a:r>
          </a:p>
          <a:p>
            <a:r>
              <a:rPr lang="en-US" baseline="0" dirty="0" smtClean="0"/>
              <a:t>After an encounter with a white woman, he was brutally murdered by white supremacists.  Despite strong urging to shut away the incident and bury the body, Emmitt’s mother insisted that her son’s body be returned home and displayed in an open casket for the funeral.</a:t>
            </a:r>
          </a:p>
          <a:p>
            <a:endParaRPr lang="en-US" baseline="0" dirty="0" smtClean="0"/>
          </a:p>
          <a:p>
            <a:r>
              <a:rPr lang="en-US" baseline="0" dirty="0" smtClean="0"/>
              <a:t>Additional video sources may be found at http://www.richsamuels.com/nbcmm/till/till.html (Documentary “The Murder and The Movement”)</a:t>
            </a:r>
          </a:p>
          <a:p>
            <a:r>
              <a:rPr lang="en-US" baseline="0" dirty="0" smtClean="0"/>
              <a:t>Mock Trial may be found at </a:t>
            </a:r>
            <a:r>
              <a:rPr lang="en-US" dirty="0" smtClean="0">
                <a:hlinkClick r:id="rId3"/>
              </a:rPr>
              <a:t>http://web.mac.com/wilsonite2008/Emmett_Till_Homepage/Till_Main_Page.html</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BAE9B002-F144-418E-A48D-1F71ABAC58B7}"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Discuss</a:t>
            </a:r>
            <a:r>
              <a:rPr lang="en-US" baseline="0" dirty="0" smtClean="0"/>
              <a:t> the history of the campaign in Birmingham.  </a:t>
            </a:r>
          </a:p>
          <a:p>
            <a:r>
              <a:rPr lang="en-US" baseline="0" dirty="0" smtClean="0"/>
              <a:t>Additional information to include may be the issues of segregation the people of Birmingham were protesting, the attempted integration of Birmingham schools and the job opportunities of the area with and without education (i.e. </a:t>
            </a:r>
            <a:r>
              <a:rPr lang="en-US" baseline="0" dirty="0" err="1" smtClean="0"/>
              <a:t>Sloss</a:t>
            </a:r>
            <a:r>
              <a:rPr lang="en-US" baseline="0" dirty="0" smtClean="0"/>
              <a:t>), Dr. Martin Luther King’s involvement due to the invitation from Rev. Fred </a:t>
            </a:r>
            <a:r>
              <a:rPr lang="en-US" baseline="0" dirty="0" err="1" smtClean="0"/>
              <a:t>Shuttlesworth</a:t>
            </a:r>
            <a:r>
              <a:rPr lang="en-US" baseline="0" dirty="0" smtClean="0"/>
              <a:t>, the stagnation of the adult boycotts and protests, the use of force on the children, and the effectiveness of the children’s crusade.</a:t>
            </a:r>
            <a:endParaRPr lang="en-US" dirty="0"/>
          </a:p>
        </p:txBody>
      </p:sp>
      <p:sp>
        <p:nvSpPr>
          <p:cNvPr id="4" name="Slide Number Placeholder 3"/>
          <p:cNvSpPr>
            <a:spLocks noGrp="1"/>
          </p:cNvSpPr>
          <p:nvPr>
            <p:ph type="sldNum" sz="quarter" idx="10"/>
          </p:nvPr>
        </p:nvSpPr>
        <p:spPr/>
        <p:txBody>
          <a:bodyPr/>
          <a:lstStyle/>
          <a:p>
            <a:fld id="{BAE9B002-F144-418E-A48D-1F71ABAC58B7}"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Discuss the Selma March</a:t>
            </a:r>
          </a:p>
          <a:p>
            <a:r>
              <a:rPr lang="en-US" dirty="0" smtClean="0"/>
              <a:t>Additional topics to include</a:t>
            </a:r>
            <a:r>
              <a:rPr lang="en-US" baseline="0" dirty="0" smtClean="0"/>
              <a:t> may be the murder which led to the march, the events of Bloody Sunday, Turn around Tuesday, and the eventual march, the tent camps, and the </a:t>
            </a:r>
            <a:r>
              <a:rPr lang="en-US" baseline="0" smtClean="0"/>
              <a:t>murder of Viola.  </a:t>
            </a:r>
            <a:r>
              <a:rPr lang="en-US" baseline="0" dirty="0" smtClean="0"/>
              <a:t>This would also be a good time to discuss the farming problems facing the South and potentially the Great Migration due to the reduction of farming labor needs.</a:t>
            </a:r>
            <a:endParaRPr lang="en-US" dirty="0"/>
          </a:p>
        </p:txBody>
      </p:sp>
      <p:sp>
        <p:nvSpPr>
          <p:cNvPr id="4" name="Slide Number Placeholder 3"/>
          <p:cNvSpPr>
            <a:spLocks noGrp="1"/>
          </p:cNvSpPr>
          <p:nvPr>
            <p:ph type="sldNum" sz="quarter" idx="10"/>
          </p:nvPr>
        </p:nvSpPr>
        <p:spPr/>
        <p:txBody>
          <a:bodyPr/>
          <a:lstStyle/>
          <a:p>
            <a:fld id="{BAE9B002-F144-418E-A48D-1F71ABAC58B7}"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668D19-946E-47CE-89EA-3B7736B67041}" type="slidenum">
              <a:rPr lang="en-US"/>
              <a:pPr/>
              <a:t>9</a:t>
            </a:fld>
            <a:endParaRPr lang="en-US"/>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5D3B6F-E975-4A25-8807-639AC0F87038}" type="slidenum">
              <a:rPr lang="en-US"/>
              <a:pPr/>
              <a:t>10</a:t>
            </a:fld>
            <a:endParaRPr lang="en-US"/>
          </a:p>
        </p:txBody>
      </p:sp>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p:txBody>
          <a:bodyPr/>
          <a:lstStyle/>
          <a:p>
            <a:r>
              <a:rPr lang="en-US"/>
              <a:t>Source:  Civil Rights South - Itunes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F82723-4F50-451A-A697-703EAA21041D}" type="slidenum">
              <a:rPr lang="en-US"/>
              <a:pPr/>
              <a:t>11</a:t>
            </a:fld>
            <a:endParaRPr lang="en-US"/>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ED842A-13F8-41DF-8F11-A60B7EE09198}" type="slidenum">
              <a:rPr lang="en-US"/>
              <a:pPr/>
              <a:t>12</a:t>
            </a:fld>
            <a:endParaRPr lang="en-US"/>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15B52F-41D2-4559-B6E4-D9B664BCD84B}" type="slidenum">
              <a:rPr lang="en-US"/>
              <a:pPr/>
              <a:t>13</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5DF3FD00-A1F5-4276-8910-194E2B17C305}" type="datetimeFigureOut">
              <a:rPr lang="en-US" smtClean="0"/>
              <a:pPr/>
              <a:t>8/7/2010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2FE98606-F818-4C16-9FDC-236E198DC936}"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DF3FD00-A1F5-4276-8910-194E2B17C305}" type="datetimeFigureOut">
              <a:rPr lang="en-US" smtClean="0"/>
              <a:pPr/>
              <a:t>8/7/2010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E98606-F818-4C16-9FDC-236E198DC93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DF3FD00-A1F5-4276-8910-194E2B17C305}" type="datetimeFigureOut">
              <a:rPr lang="en-US" smtClean="0"/>
              <a:pPr/>
              <a:t>8/7/2010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E98606-F818-4C16-9FDC-236E198DC93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DF3FD00-A1F5-4276-8910-194E2B17C305}" type="datetimeFigureOut">
              <a:rPr lang="en-US" smtClean="0"/>
              <a:pPr/>
              <a:t>8/7/2010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E98606-F818-4C16-9FDC-236E198DC93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DF3FD00-A1F5-4276-8910-194E2B17C305}" type="datetimeFigureOut">
              <a:rPr lang="en-US" smtClean="0"/>
              <a:pPr/>
              <a:t>8/7/2010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2FE98606-F818-4C16-9FDC-236E198DC93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DF3FD00-A1F5-4276-8910-194E2B17C305}" type="datetimeFigureOut">
              <a:rPr lang="en-US" smtClean="0"/>
              <a:pPr/>
              <a:t>8/7/2010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E98606-F818-4C16-9FDC-236E198DC93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DF3FD00-A1F5-4276-8910-194E2B17C305}" type="datetimeFigureOut">
              <a:rPr lang="en-US" smtClean="0"/>
              <a:pPr/>
              <a:t>8/7/2010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E98606-F818-4C16-9FDC-236E198DC93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DF3FD00-A1F5-4276-8910-194E2B17C305}" type="datetimeFigureOut">
              <a:rPr lang="en-US" smtClean="0"/>
              <a:pPr/>
              <a:t>8/7/2010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E98606-F818-4C16-9FDC-236E198DC93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F3FD00-A1F5-4276-8910-194E2B17C305}" type="datetimeFigureOut">
              <a:rPr lang="en-US" smtClean="0"/>
              <a:pPr/>
              <a:t>8/7/2010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E98606-F818-4C16-9FDC-236E198DC93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DF3FD00-A1F5-4276-8910-194E2B17C305}" type="datetimeFigureOut">
              <a:rPr lang="en-US" smtClean="0"/>
              <a:pPr/>
              <a:t>8/7/2010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E98606-F818-4C16-9FDC-236E198DC93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DF3FD00-A1F5-4276-8910-194E2B17C305}" type="datetimeFigureOut">
              <a:rPr lang="en-US" smtClean="0"/>
              <a:pPr/>
              <a:t>8/7/2010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E98606-F818-4C16-9FDC-236E198DC93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DF3FD00-A1F5-4276-8910-194E2B17C305}" type="datetimeFigureOut">
              <a:rPr lang="en-US" smtClean="0"/>
              <a:pPr/>
              <a:t>8/7/2010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FE98606-F818-4C16-9FDC-236E198DC936}"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1.wav"/><Relationship Id="rId5" Type="http://schemas.openxmlformats.org/officeDocument/2006/relationships/image" Target="../media/image11.png"/><Relationship Id="rId4" Type="http://schemas.openxmlformats.org/officeDocument/2006/relationships/image" Target="../media/image10.wmf"/></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2.wav"/><Relationship Id="rId5" Type="http://schemas.openxmlformats.org/officeDocument/2006/relationships/image" Target="../media/image15.png"/><Relationship Id="rId4" Type="http://schemas.openxmlformats.org/officeDocument/2006/relationships/image" Target="../media/image14.wmf"/></Relationships>
</file>

<file path=ppt/slides/_rels/slide13.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tolerence.org/teach/resources/index.jsp"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1.xml"/><Relationship Id="rId1" Type="http://schemas.openxmlformats.org/officeDocument/2006/relationships/audio" Target="../media/audio3.wav"/></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mlk-kpp01.stanford.edu/kingweb/liberation_curriculum/pdfs/cartoons_domesticviews.pdf" TargetMode="External"/><Relationship Id="rId2" Type="http://schemas.openxmlformats.org/officeDocument/2006/relationships/hyperlink" Target="http://mlk-kpp01.stanford.edu/kingweb/liberation_curriculum/pdfs/newspapers_childrenscrusade.pdf"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Time%20Capsule%20Analysis%20Sheet.docx" TargetMode="External"/><Relationship Id="rId2" Type="http://schemas.openxmlformats.org/officeDocument/2006/relationships/hyperlink" Target="CM%20Time%20Capsule%20Images%20sally.doc" TargetMode="External"/><Relationship Id="rId1" Type="http://schemas.openxmlformats.org/officeDocument/2006/relationships/slideLayout" Target="../slideLayouts/slideLayout2.xml"/><Relationship Id="rId4" Type="http://schemas.openxmlformats.org/officeDocument/2006/relationships/hyperlink" Target="CM%20Time%20Capsule%20reflection.doc" TargetMode="External"/></Relationships>
</file>

<file path=ppt/slides/_rels/slide35.xml.rels><?xml version="1.0" encoding="UTF-8" standalone="yes"?>
<Relationships xmlns="http://schemas.openxmlformats.org/package/2006/relationships"><Relationship Id="rId2" Type="http://schemas.openxmlformats.org/officeDocument/2006/relationships/hyperlink" Target="http://mlk-kpp01.stanford.edu/kingweb/liberation_curriculum/pdfs/childrenscrusadehandout.pdf"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Children of the movement</a:t>
            </a:r>
            <a:endParaRPr lang="en-US" dirty="0"/>
          </a:p>
        </p:txBody>
      </p:sp>
      <p:sp>
        <p:nvSpPr>
          <p:cNvPr id="3" name="Subtitle 2"/>
          <p:cNvSpPr>
            <a:spLocks noGrp="1"/>
          </p:cNvSpPr>
          <p:nvPr>
            <p:ph type="subTitle" idx="1"/>
          </p:nvPr>
        </p:nvSpPr>
        <p:spPr/>
        <p:txBody>
          <a:bodyPr>
            <a:normAutofit fontScale="85000" lnSpcReduction="20000"/>
          </a:bodyPr>
          <a:lstStyle/>
          <a:p>
            <a:r>
              <a:rPr lang="en-US" dirty="0" smtClean="0"/>
              <a:t>A series of stations utilizing multiple intelligences</a:t>
            </a:r>
          </a:p>
          <a:p>
            <a:endParaRPr lang="en-US" dirty="0" smtClean="0"/>
          </a:p>
          <a:p>
            <a:r>
              <a:rPr lang="en-US" dirty="0" smtClean="0"/>
              <a:t>Sally </a:t>
            </a:r>
            <a:r>
              <a:rPr lang="en-US" dirty="0" err="1" smtClean="0"/>
              <a:t>Leety</a:t>
            </a:r>
            <a:r>
              <a:rPr lang="en-US" dirty="0" smtClean="0"/>
              <a:t>, Kathy Peterson, Analiese Smith, and </a:t>
            </a:r>
            <a:r>
              <a:rPr lang="en-US" dirty="0" err="1" smtClean="0"/>
              <a:t>Xose</a:t>
            </a:r>
            <a:endParaRPr lang="en-US" dirty="0" smtClean="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28600" y="304800"/>
            <a:ext cx="8534400" cy="1143000"/>
          </a:xfrm>
        </p:spPr>
        <p:txBody>
          <a:bodyPr>
            <a:normAutofit fontScale="90000"/>
          </a:bodyPr>
          <a:lstStyle/>
          <a:p>
            <a:r>
              <a:rPr lang="en-US"/>
              <a:t>Location:  Kelly Ingram Park</a:t>
            </a:r>
            <a:br>
              <a:rPr lang="en-US"/>
            </a:br>
            <a:r>
              <a:rPr lang="en-US" sz="3000"/>
              <a:t>Audio Clip - Civil Rights South</a:t>
            </a:r>
            <a:endParaRPr lang="en-US"/>
          </a:p>
        </p:txBody>
      </p:sp>
      <p:sp>
        <p:nvSpPr>
          <p:cNvPr id="4099" name="Rectangle 3"/>
          <p:cNvSpPr>
            <a:spLocks noGrp="1" noChangeArrowheads="1"/>
          </p:cNvSpPr>
          <p:nvPr>
            <p:ph type="body" idx="1"/>
          </p:nvPr>
        </p:nvSpPr>
        <p:spPr>
          <a:xfrm>
            <a:off x="762000" y="1828800"/>
            <a:ext cx="7772400" cy="4876800"/>
          </a:xfrm>
        </p:spPr>
        <p:txBody>
          <a:bodyPr/>
          <a:lstStyle/>
          <a:p>
            <a:pPr marL="609600" indent="-609600">
              <a:lnSpc>
                <a:spcPct val="90000"/>
              </a:lnSpc>
              <a:buFontTx/>
              <a:buNone/>
            </a:pPr>
            <a:r>
              <a:rPr lang="en-US" sz="2800" dirty="0"/>
              <a:t>Questions:</a:t>
            </a:r>
          </a:p>
          <a:p>
            <a:pPr marL="609600" indent="-609600">
              <a:lnSpc>
                <a:spcPct val="90000"/>
              </a:lnSpc>
              <a:buFont typeface="Arial" charset="0"/>
              <a:buAutoNum type="arabicPeriod"/>
            </a:pPr>
            <a:r>
              <a:rPr lang="en-US" sz="2800" dirty="0"/>
              <a:t>List three reasons why </a:t>
            </a:r>
            <a:br>
              <a:rPr lang="en-US" sz="2800" dirty="0"/>
            </a:br>
            <a:r>
              <a:rPr lang="en-US" sz="2800" dirty="0"/>
              <a:t>children joined the fight </a:t>
            </a:r>
            <a:br>
              <a:rPr lang="en-US" sz="2800" dirty="0"/>
            </a:br>
            <a:r>
              <a:rPr lang="en-US" sz="2800" dirty="0"/>
              <a:t>for civil rights.</a:t>
            </a:r>
          </a:p>
          <a:p>
            <a:pPr marL="609600" indent="-609600">
              <a:lnSpc>
                <a:spcPct val="90000"/>
              </a:lnSpc>
              <a:buFont typeface="Arial" charset="0"/>
              <a:buAutoNum type="arabicPeriod"/>
            </a:pPr>
            <a:endParaRPr lang="en-US" sz="2800" dirty="0"/>
          </a:p>
          <a:p>
            <a:pPr marL="609600" indent="-609600">
              <a:lnSpc>
                <a:spcPct val="90000"/>
              </a:lnSpc>
              <a:buFont typeface="Arial" charset="0"/>
              <a:buAutoNum type="arabicPeriod" startAt="2"/>
            </a:pPr>
            <a:r>
              <a:rPr lang="en-US" sz="2800" dirty="0"/>
              <a:t>What happened on March 2nd, 1963 at Kelly Ingram Park?</a:t>
            </a:r>
          </a:p>
          <a:p>
            <a:pPr marL="609600" indent="-609600">
              <a:lnSpc>
                <a:spcPct val="90000"/>
              </a:lnSpc>
              <a:buFont typeface="Arial" charset="0"/>
              <a:buAutoNum type="arabicPeriod" startAt="2"/>
            </a:pPr>
            <a:endParaRPr lang="en-US" sz="2800" dirty="0"/>
          </a:p>
          <a:p>
            <a:pPr marL="609600" indent="-609600">
              <a:lnSpc>
                <a:spcPct val="90000"/>
              </a:lnSpc>
              <a:buFont typeface="Arial" charset="0"/>
              <a:buAutoNum type="arabicPeriod" startAt="3"/>
            </a:pPr>
            <a:r>
              <a:rPr lang="en-US" sz="2800" dirty="0"/>
              <a:t>What was the impact of the children’s participation in the </a:t>
            </a:r>
            <a:r>
              <a:rPr lang="en-US" sz="2800" dirty="0" smtClean="0"/>
              <a:t>Civil </a:t>
            </a:r>
            <a:r>
              <a:rPr lang="en-US" dirty="0"/>
              <a:t>R</a:t>
            </a:r>
            <a:r>
              <a:rPr lang="en-US" sz="2800" dirty="0" smtClean="0"/>
              <a:t>ights </a:t>
            </a:r>
            <a:r>
              <a:rPr lang="en-US" dirty="0"/>
              <a:t>M</a:t>
            </a:r>
            <a:r>
              <a:rPr lang="en-US" sz="2800" dirty="0" smtClean="0"/>
              <a:t>ovement</a:t>
            </a:r>
            <a:r>
              <a:rPr lang="en-US" sz="2800" dirty="0"/>
              <a:t>?</a:t>
            </a:r>
          </a:p>
          <a:p>
            <a:pPr marL="609600" indent="-609600">
              <a:lnSpc>
                <a:spcPct val="90000"/>
              </a:lnSpc>
              <a:buFont typeface="Arial" charset="0"/>
              <a:buAutoNum type="arabicPeriod" startAt="3"/>
            </a:pPr>
            <a:endParaRPr lang="en-US" sz="2800" dirty="0"/>
          </a:p>
          <a:p>
            <a:pPr marL="609600" indent="-609600">
              <a:lnSpc>
                <a:spcPct val="90000"/>
              </a:lnSpc>
              <a:buFont typeface="Arial" charset="0"/>
              <a:buAutoNum type="arabicPeriod" startAt="3"/>
            </a:pPr>
            <a:endParaRPr lang="en-US" sz="2800" dirty="0"/>
          </a:p>
        </p:txBody>
      </p:sp>
      <p:pic>
        <p:nvPicPr>
          <p:cNvPr id="4101" name="Picture 5"/>
          <p:cNvPicPr>
            <a:picLocks noChangeAspect="1" noChangeArrowheads="1"/>
          </p:cNvPicPr>
          <p:nvPr/>
        </p:nvPicPr>
        <p:blipFill>
          <a:blip r:embed="rId4" cstate="print"/>
          <a:srcRect/>
          <a:stretch>
            <a:fillRect/>
          </a:stretch>
        </p:blipFill>
        <p:spPr bwMode="auto">
          <a:xfrm>
            <a:off x="5486400" y="1600200"/>
            <a:ext cx="3251200" cy="2286000"/>
          </a:xfrm>
          <a:prstGeom prst="rect">
            <a:avLst/>
          </a:prstGeom>
          <a:noFill/>
          <a:ln w="9525">
            <a:noFill/>
            <a:miter lim="800000"/>
            <a:headEnd/>
            <a:tailEnd/>
          </a:ln>
          <a:effectLst/>
        </p:spPr>
      </p:pic>
      <p:pic>
        <p:nvPicPr>
          <p:cNvPr id="5" name="Recorded Sound">
            <a:hlinkClick r:id="" action="ppaction://media"/>
          </p:cNvPr>
          <p:cNvPicPr>
            <a:picLocks noRot="1" noChangeAspect="1"/>
          </p:cNvPicPr>
          <p:nvPr>
            <a:wavAudioFile r:embed="rId1" name="Recorded Sound"/>
          </p:nvPr>
        </p:nvPicPr>
        <p:blipFill>
          <a:blip r:embed="rId5" cstate="print"/>
          <a:stretch>
            <a:fillRect/>
          </a:stretch>
        </p:blipFill>
        <p:spPr>
          <a:xfrm>
            <a:off x="1066800" y="990600"/>
            <a:ext cx="838200" cy="838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4577"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Text Box 5"/>
          <p:cNvSpPr txBox="1">
            <a:spLocks noChangeArrowheads="1"/>
          </p:cNvSpPr>
          <p:nvPr/>
        </p:nvSpPr>
        <p:spPr bwMode="auto">
          <a:xfrm>
            <a:off x="914400" y="533400"/>
            <a:ext cx="7543800" cy="2835275"/>
          </a:xfrm>
          <a:prstGeom prst="rect">
            <a:avLst/>
          </a:prstGeom>
          <a:noFill/>
          <a:ln w="9525">
            <a:noFill/>
            <a:miter lim="800000"/>
            <a:headEnd/>
            <a:tailEnd/>
          </a:ln>
        </p:spPr>
        <p:txBody>
          <a:bodyPr>
            <a:spAutoFit/>
          </a:bodyPr>
          <a:lstStyle/>
          <a:p>
            <a:pPr marL="457200" indent="-457200">
              <a:spcBef>
                <a:spcPct val="50000"/>
              </a:spcBef>
            </a:pPr>
            <a:r>
              <a:rPr lang="en-US" sz="3000" dirty="0"/>
              <a:t>Critical Thinking:</a:t>
            </a:r>
          </a:p>
          <a:p>
            <a:pPr marL="457200" indent="-457200">
              <a:spcBef>
                <a:spcPct val="50000"/>
              </a:spcBef>
              <a:buFont typeface="Arial" charset="0"/>
              <a:buAutoNum type="arabicPeriod"/>
            </a:pPr>
            <a:r>
              <a:rPr lang="en-US" sz="3000" dirty="0"/>
              <a:t>Why was it so important to activists to practice civil disobedience?</a:t>
            </a:r>
          </a:p>
          <a:p>
            <a:pPr marL="457200" indent="-457200">
              <a:spcBef>
                <a:spcPct val="50000"/>
              </a:spcBef>
              <a:buFont typeface="Arial" charset="0"/>
              <a:buNone/>
            </a:pPr>
            <a:r>
              <a:rPr lang="en-US" sz="3000" dirty="0"/>
              <a:t>2.  What role do you think the media played in the </a:t>
            </a:r>
            <a:r>
              <a:rPr lang="en-US" sz="3000" dirty="0" smtClean="0"/>
              <a:t>Civil </a:t>
            </a:r>
            <a:r>
              <a:rPr lang="en-US" sz="3000" dirty="0"/>
              <a:t>R</a:t>
            </a:r>
            <a:r>
              <a:rPr lang="en-US" sz="3000" dirty="0" smtClean="0"/>
              <a:t>ights </a:t>
            </a:r>
            <a:r>
              <a:rPr lang="en-US" sz="3000" dirty="0"/>
              <a:t>M</a:t>
            </a:r>
            <a:r>
              <a:rPr lang="en-US" sz="3000" dirty="0" smtClean="0"/>
              <a:t>ovement</a:t>
            </a:r>
            <a:r>
              <a:rPr lang="en-US" sz="3000" dirty="0"/>
              <a:t>?</a:t>
            </a:r>
            <a:endParaRPr lang="en-US" dirty="0"/>
          </a:p>
        </p:txBody>
      </p:sp>
      <p:pic>
        <p:nvPicPr>
          <p:cNvPr id="3078" name="Picture 6" descr="Birmingham HOSEs"/>
          <p:cNvPicPr>
            <a:picLocks noChangeAspect="1" noChangeArrowheads="1"/>
          </p:cNvPicPr>
          <p:nvPr/>
        </p:nvPicPr>
        <p:blipFill>
          <a:blip r:embed="rId3" cstate="print"/>
          <a:srcRect/>
          <a:stretch>
            <a:fillRect/>
          </a:stretch>
        </p:blipFill>
        <p:spPr bwMode="auto">
          <a:xfrm>
            <a:off x="4648200" y="3810000"/>
            <a:ext cx="4095750" cy="2762250"/>
          </a:xfrm>
          <a:prstGeom prst="rect">
            <a:avLst/>
          </a:prstGeom>
          <a:noFill/>
          <a:ln w="9525">
            <a:solidFill>
              <a:srgbClr val="E93C0D"/>
            </a:solidFill>
            <a:miter lim="800000"/>
            <a:headEnd/>
            <a:tailEnd/>
          </a:ln>
        </p:spPr>
      </p:pic>
      <p:pic>
        <p:nvPicPr>
          <p:cNvPr id="3079" name="Picture 7" descr="birminghamMAP"/>
          <p:cNvPicPr>
            <a:picLocks noChangeAspect="1" noChangeArrowheads="1"/>
          </p:cNvPicPr>
          <p:nvPr/>
        </p:nvPicPr>
        <p:blipFill>
          <a:blip r:embed="rId4" cstate="print">
            <a:clrChange>
              <a:clrFrom>
                <a:srgbClr val="FFFFFF"/>
              </a:clrFrom>
              <a:clrTo>
                <a:srgbClr val="FFFFFF">
                  <a:alpha val="0"/>
                </a:srgbClr>
              </a:clrTo>
            </a:clrChange>
          </a:blip>
          <a:srcRect l="45186" t="19797" r="33952" b="39447"/>
          <a:stretch>
            <a:fillRect/>
          </a:stretch>
        </p:blipFill>
        <p:spPr bwMode="auto">
          <a:xfrm>
            <a:off x="1143000" y="3581400"/>
            <a:ext cx="1981200" cy="2667000"/>
          </a:xfrm>
          <a:prstGeom prst="rect">
            <a:avLst/>
          </a:prstGeom>
          <a:noFill/>
        </p:spPr>
      </p:pic>
      <p:sp>
        <p:nvSpPr>
          <p:cNvPr id="3080" name="Text Box 8"/>
          <p:cNvSpPr txBox="1">
            <a:spLocks noChangeArrowheads="1"/>
          </p:cNvSpPr>
          <p:nvPr/>
        </p:nvSpPr>
        <p:spPr bwMode="auto">
          <a:xfrm>
            <a:off x="1143000" y="6172200"/>
            <a:ext cx="1981200" cy="527050"/>
          </a:xfrm>
          <a:prstGeom prst="rect">
            <a:avLst/>
          </a:prstGeom>
          <a:solidFill>
            <a:srgbClr val="969696"/>
          </a:solidFill>
          <a:ln w="9525">
            <a:solidFill>
              <a:schemeClr val="tx1"/>
            </a:solidFill>
            <a:miter lim="800000"/>
            <a:headEnd/>
            <a:tailEnd/>
          </a:ln>
          <a:effectLst/>
        </p:spPr>
        <p:txBody>
          <a:bodyPr>
            <a:spAutoFit/>
          </a:bodyPr>
          <a:lstStyle/>
          <a:p>
            <a:pPr algn="ctr" eaLnBrk="1" hangingPunct="1">
              <a:spcBef>
                <a:spcPct val="50000"/>
              </a:spcBef>
            </a:pPr>
            <a:r>
              <a:rPr lang="en-US" sz="1400" b="1">
                <a:latin typeface="Verdana" pitchFamily="32" charset="0"/>
              </a:rPr>
              <a:t>BIRMINGHAM, ALABAMA</a:t>
            </a:r>
          </a:p>
        </p:txBody>
      </p:sp>
      <p:sp>
        <p:nvSpPr>
          <p:cNvPr id="3081" name="Line 9"/>
          <p:cNvSpPr>
            <a:spLocks noChangeShapeType="1"/>
          </p:cNvSpPr>
          <p:nvPr/>
        </p:nvSpPr>
        <p:spPr bwMode="auto">
          <a:xfrm flipH="1" flipV="1">
            <a:off x="2133600" y="4572000"/>
            <a:ext cx="0" cy="1600200"/>
          </a:xfrm>
          <a:prstGeom prst="line">
            <a:avLst/>
          </a:prstGeom>
          <a:noFill/>
          <a:ln w="38100">
            <a:solidFill>
              <a:schemeClr val="tx1"/>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304800"/>
            <a:ext cx="9144000" cy="1143000"/>
          </a:xfrm>
        </p:spPr>
        <p:txBody>
          <a:bodyPr>
            <a:normAutofit fontScale="90000"/>
          </a:bodyPr>
          <a:lstStyle/>
          <a:p>
            <a:r>
              <a:rPr lang="en-US" dirty="0"/>
              <a:t>Location: 16th Street Baptist Church</a:t>
            </a:r>
            <a:br>
              <a:rPr lang="en-US" dirty="0"/>
            </a:br>
            <a:r>
              <a:rPr lang="en-US" sz="3000" dirty="0"/>
              <a:t>Audio clip - Civil Rights South</a:t>
            </a:r>
            <a:endParaRPr lang="en-US" dirty="0"/>
          </a:p>
        </p:txBody>
      </p:sp>
      <p:sp>
        <p:nvSpPr>
          <p:cNvPr id="5123" name="Rectangle 3"/>
          <p:cNvSpPr>
            <a:spLocks noGrp="1" noChangeArrowheads="1"/>
          </p:cNvSpPr>
          <p:nvPr>
            <p:ph type="body" idx="1"/>
          </p:nvPr>
        </p:nvSpPr>
        <p:spPr/>
        <p:txBody>
          <a:bodyPr>
            <a:normAutofit lnSpcReduction="10000"/>
          </a:bodyPr>
          <a:lstStyle/>
          <a:p>
            <a:pPr>
              <a:lnSpc>
                <a:spcPct val="90000"/>
              </a:lnSpc>
              <a:buFontTx/>
              <a:buNone/>
            </a:pPr>
            <a:r>
              <a:rPr lang="en-US" sz="2800" dirty="0"/>
              <a:t>Questions:</a:t>
            </a:r>
          </a:p>
          <a:p>
            <a:pPr>
              <a:lnSpc>
                <a:spcPct val="90000"/>
              </a:lnSpc>
              <a:buFontTx/>
              <a:buNone/>
            </a:pPr>
            <a:r>
              <a:rPr lang="en-US" sz="2800" dirty="0"/>
              <a:t>	1.  Where was the </a:t>
            </a:r>
            <a:br>
              <a:rPr lang="en-US" sz="2800" dirty="0"/>
            </a:br>
            <a:r>
              <a:rPr lang="en-US" sz="2800" dirty="0"/>
              <a:t>16th Street Baptist </a:t>
            </a:r>
            <a:br>
              <a:rPr lang="en-US" sz="2800" dirty="0"/>
            </a:br>
            <a:r>
              <a:rPr lang="en-US" sz="2800" dirty="0"/>
              <a:t>Church located?</a:t>
            </a:r>
          </a:p>
          <a:p>
            <a:pPr>
              <a:lnSpc>
                <a:spcPct val="90000"/>
              </a:lnSpc>
              <a:buFontTx/>
              <a:buNone/>
            </a:pPr>
            <a:endParaRPr lang="en-US" sz="2800" dirty="0"/>
          </a:p>
          <a:p>
            <a:pPr>
              <a:lnSpc>
                <a:spcPct val="90000"/>
              </a:lnSpc>
              <a:buFontTx/>
              <a:buNone/>
            </a:pPr>
            <a:r>
              <a:rPr lang="en-US" sz="2800" dirty="0"/>
              <a:t>	2.  What big event had occurred one month prior to this tragedy?</a:t>
            </a:r>
          </a:p>
          <a:p>
            <a:pPr>
              <a:lnSpc>
                <a:spcPct val="90000"/>
              </a:lnSpc>
              <a:buFontTx/>
              <a:buNone/>
            </a:pPr>
            <a:endParaRPr lang="en-US" sz="2800" dirty="0"/>
          </a:p>
          <a:p>
            <a:pPr>
              <a:lnSpc>
                <a:spcPct val="90000"/>
              </a:lnSpc>
              <a:buFontTx/>
              <a:buNone/>
            </a:pPr>
            <a:r>
              <a:rPr lang="en-US" sz="2800" dirty="0"/>
              <a:t>	3.  According to the former youth protestor, what happened at the 16th Street Baptist Church on September 15, 1963?	</a:t>
            </a:r>
          </a:p>
        </p:txBody>
      </p:sp>
      <p:pic>
        <p:nvPicPr>
          <p:cNvPr id="5125" name="Picture 5"/>
          <p:cNvPicPr>
            <a:picLocks noChangeAspect="1" noChangeArrowheads="1"/>
          </p:cNvPicPr>
          <p:nvPr/>
        </p:nvPicPr>
        <p:blipFill>
          <a:blip r:embed="rId4" cstate="print"/>
          <a:srcRect/>
          <a:stretch>
            <a:fillRect/>
          </a:stretch>
        </p:blipFill>
        <p:spPr bwMode="auto">
          <a:xfrm>
            <a:off x="4800600" y="1447800"/>
            <a:ext cx="3327400" cy="2159000"/>
          </a:xfrm>
          <a:prstGeom prst="rect">
            <a:avLst/>
          </a:prstGeom>
          <a:noFill/>
          <a:ln w="9525">
            <a:noFill/>
            <a:miter lim="800000"/>
            <a:headEnd/>
            <a:tailEnd/>
          </a:ln>
          <a:effectLst/>
        </p:spPr>
      </p:pic>
      <p:pic>
        <p:nvPicPr>
          <p:cNvPr id="5" name="Recorded Sound">
            <a:hlinkClick r:id="" action="ppaction://media"/>
          </p:cNvPr>
          <p:cNvPicPr>
            <a:picLocks noRot="1" noChangeAspect="1"/>
          </p:cNvPicPr>
          <p:nvPr>
            <a:wavAudioFile r:embed="rId1" name="Recorded Sound"/>
          </p:nvPr>
        </p:nvPicPr>
        <p:blipFill>
          <a:blip r:embed="rId5" cstate="print"/>
          <a:stretch>
            <a:fillRect/>
          </a:stretch>
        </p:blipFill>
        <p:spPr>
          <a:xfrm>
            <a:off x="1219200" y="1066800"/>
            <a:ext cx="685800" cy="685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0728"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685800" y="381000"/>
            <a:ext cx="7772400" cy="5715000"/>
          </a:xfrm>
        </p:spPr>
        <p:txBody>
          <a:bodyPr/>
          <a:lstStyle/>
          <a:p>
            <a:pPr>
              <a:buFontTx/>
              <a:buNone/>
            </a:pPr>
            <a:r>
              <a:rPr lang="en-US" dirty="0"/>
              <a:t>Critical Thinking:   </a:t>
            </a:r>
          </a:p>
          <a:p>
            <a:pPr>
              <a:buFontTx/>
              <a:buNone/>
            </a:pPr>
            <a:endParaRPr lang="en-US" dirty="0"/>
          </a:p>
          <a:p>
            <a:pPr>
              <a:buFontTx/>
              <a:buNone/>
            </a:pPr>
            <a:r>
              <a:rPr lang="en-US" dirty="0"/>
              <a:t>1.  How would having children become involved in the civil rights movement help </a:t>
            </a:r>
            <a:r>
              <a:rPr lang="en-US" dirty="0" smtClean="0"/>
              <a:t> </a:t>
            </a:r>
            <a:r>
              <a:rPr lang="en-US" dirty="0"/>
              <a:t>lessen the economic impact on families?</a:t>
            </a:r>
          </a:p>
          <a:p>
            <a:endParaRPr lang="en-US" dirty="0"/>
          </a:p>
        </p:txBody>
      </p:sp>
      <p:pic>
        <p:nvPicPr>
          <p:cNvPr id="6148" name="Picture 4"/>
          <p:cNvPicPr>
            <a:picLocks noChangeAspect="1" noChangeArrowheads="1"/>
          </p:cNvPicPr>
          <p:nvPr/>
        </p:nvPicPr>
        <p:blipFill>
          <a:blip r:embed="rId3" cstate="print"/>
          <a:srcRect/>
          <a:stretch>
            <a:fillRect/>
          </a:stretch>
        </p:blipFill>
        <p:spPr bwMode="auto">
          <a:xfrm>
            <a:off x="3048000" y="3200400"/>
            <a:ext cx="5334000" cy="3403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t>  </a:t>
            </a:r>
          </a:p>
        </p:txBody>
      </p:sp>
      <p:sp>
        <p:nvSpPr>
          <p:cNvPr id="7171" name="Rectangle 3"/>
          <p:cNvSpPr>
            <a:spLocks noGrp="1" noChangeArrowheads="1"/>
          </p:cNvSpPr>
          <p:nvPr>
            <p:ph type="body" idx="1"/>
          </p:nvPr>
        </p:nvSpPr>
        <p:spPr>
          <a:xfrm>
            <a:off x="4648200" y="304800"/>
            <a:ext cx="4343400" cy="5791200"/>
          </a:xfrm>
        </p:spPr>
        <p:txBody>
          <a:bodyPr>
            <a:normAutofit lnSpcReduction="10000"/>
          </a:bodyPr>
          <a:lstStyle/>
          <a:p>
            <a:pPr marL="609600" indent="-609600">
              <a:lnSpc>
                <a:spcPct val="90000"/>
              </a:lnSpc>
              <a:buFontTx/>
              <a:buNone/>
            </a:pPr>
            <a:r>
              <a:rPr lang="en-US" sz="2800">
                <a:solidFill>
                  <a:srgbClr val="FF0000"/>
                </a:solidFill>
              </a:rPr>
              <a:t>Directions: Use the poster and your knowledge of social studies to answer the questions below:</a:t>
            </a:r>
            <a:endParaRPr lang="en-US" sz="2800"/>
          </a:p>
          <a:p>
            <a:pPr marL="609600" indent="-609600">
              <a:lnSpc>
                <a:spcPct val="90000"/>
              </a:lnSpc>
              <a:buFont typeface="Arial" charset="0"/>
              <a:buAutoNum type="arabicPeriod"/>
            </a:pPr>
            <a:r>
              <a:rPr lang="en-US" sz="2700"/>
              <a:t>What event is occurring on Wednesday, August 28, 1963?</a:t>
            </a:r>
          </a:p>
          <a:p>
            <a:pPr marL="609600" indent="-609600">
              <a:lnSpc>
                <a:spcPct val="90000"/>
              </a:lnSpc>
              <a:buFont typeface="Arial" charset="0"/>
              <a:buAutoNum type="arabicPeriod"/>
            </a:pPr>
            <a:r>
              <a:rPr lang="en-US" sz="2700"/>
              <a:t>Identify two reasons why protesters are organizing this march.</a:t>
            </a:r>
          </a:p>
          <a:p>
            <a:pPr marL="609600" indent="-609600">
              <a:lnSpc>
                <a:spcPct val="90000"/>
              </a:lnSpc>
              <a:buFont typeface="Arial" charset="0"/>
              <a:buAutoNum type="arabicPeriod"/>
            </a:pPr>
            <a:r>
              <a:rPr lang="en-US" sz="2700"/>
              <a:t>What non-violent method of protesting is being practiced by these individuals?</a:t>
            </a:r>
            <a:endParaRPr lang="en-US" sz="2800"/>
          </a:p>
        </p:txBody>
      </p:sp>
      <p:pic>
        <p:nvPicPr>
          <p:cNvPr id="7172" name="Picture 4"/>
          <p:cNvPicPr>
            <a:picLocks noChangeAspect="1" noChangeArrowheads="1"/>
          </p:cNvPicPr>
          <p:nvPr/>
        </p:nvPicPr>
        <p:blipFill>
          <a:blip r:embed="rId3" cstate="print"/>
          <a:srcRect/>
          <a:stretch>
            <a:fillRect/>
          </a:stretch>
        </p:blipFill>
        <p:spPr bwMode="auto">
          <a:xfrm>
            <a:off x="228600" y="228600"/>
            <a:ext cx="4330700" cy="6400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r>
              <a:rPr lang="en-US" sz="3000"/>
              <a:t>Excerpt of an interview with Mary Moore of Birmingham, Alabama</a:t>
            </a:r>
            <a:br>
              <a:rPr lang="en-US" sz="3000"/>
            </a:br>
            <a:r>
              <a:rPr lang="en-US" sz="3000" i="1"/>
              <a:t>Interview conducted by: Sarah Thuesen for the Southern Oral History Program</a:t>
            </a:r>
            <a:endParaRPr lang="en-US"/>
          </a:p>
        </p:txBody>
      </p:sp>
      <p:sp>
        <p:nvSpPr>
          <p:cNvPr id="15363" name="Rectangle 3"/>
          <p:cNvSpPr>
            <a:spLocks noGrp="1" noChangeArrowheads="1"/>
          </p:cNvSpPr>
          <p:nvPr>
            <p:ph type="body" idx="1"/>
          </p:nvPr>
        </p:nvSpPr>
        <p:spPr>
          <a:xfrm>
            <a:off x="609600" y="2286000"/>
            <a:ext cx="7772400" cy="4114800"/>
          </a:xfrm>
        </p:spPr>
        <p:txBody>
          <a:bodyPr>
            <a:normAutofit lnSpcReduction="10000"/>
          </a:bodyPr>
          <a:lstStyle/>
          <a:p>
            <a:pPr>
              <a:lnSpc>
                <a:spcPct val="90000"/>
              </a:lnSpc>
              <a:buFontTx/>
              <a:buNone/>
            </a:pPr>
            <a:r>
              <a:rPr lang="en-US" sz="2800"/>
              <a:t>Sarah Thuesen:  </a:t>
            </a:r>
            <a:r>
              <a:rPr lang="en-US" sz="2800">
                <a:solidFill>
                  <a:srgbClr val="FF0000"/>
                </a:solidFill>
              </a:rPr>
              <a:t>Where did you grow up?</a:t>
            </a:r>
            <a:endParaRPr lang="en-US" sz="2800"/>
          </a:p>
          <a:p>
            <a:pPr>
              <a:lnSpc>
                <a:spcPct val="90000"/>
              </a:lnSpc>
              <a:buFontTx/>
              <a:buNone/>
            </a:pPr>
            <a:r>
              <a:rPr lang="en-US" sz="2800"/>
              <a:t>Mary Moore: I was born in Birmingham, Alabama. I grew up in Birmingham, Alabama. I went to school, elementary—during those days it was elementary, first grade through eighth and then high school. After I finished high school I got my undergraduate degree at Tuskegee, then Institute, slash University now. When I graduated from Tuskegee Institute, went on to UAB in medical technology.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381000" y="685800"/>
            <a:ext cx="8534400" cy="5791200"/>
          </a:xfrm>
        </p:spPr>
        <p:txBody>
          <a:bodyPr/>
          <a:lstStyle/>
          <a:p>
            <a:pPr>
              <a:lnSpc>
                <a:spcPct val="90000"/>
              </a:lnSpc>
              <a:buFontTx/>
              <a:buNone/>
            </a:pPr>
            <a:r>
              <a:rPr lang="en-US"/>
              <a:t>That was the beginning process—the federal government had had problems integrating that school of medical technology. They, every year, came to different black universities to see which ones of those students that were interested in medical technology to see if they would apply to UAB. Prior to that time black students in the State of Alabama, if they wanted to get a degree in medical technology, the state, because of the segregated laws, would pay for them to go to other states to do their internship in medical technologies.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228600" y="381000"/>
            <a:ext cx="8534400" cy="5715000"/>
          </a:xfrm>
        </p:spPr>
        <p:txBody>
          <a:bodyPr>
            <a:normAutofit fontScale="92500" lnSpcReduction="10000"/>
          </a:bodyPr>
          <a:lstStyle/>
          <a:p>
            <a:pPr>
              <a:lnSpc>
                <a:spcPct val="90000"/>
              </a:lnSpc>
              <a:buFontTx/>
              <a:buNone/>
            </a:pPr>
            <a:r>
              <a:rPr lang="en-US" sz="2800"/>
              <a:t>At that time, and I guess maybe two or three years prior to that, there was an attempt to integrate the School of Medical Technology for UAB which had failed because the students would apply to the school but they were harassed and ended up dropping out of the program and going to other schools outside of the state to complete their internship for medical technology.  </a:t>
            </a:r>
          </a:p>
          <a:p>
            <a:pPr>
              <a:lnSpc>
                <a:spcPct val="90000"/>
              </a:lnSpc>
              <a:buFontTx/>
              <a:buNone/>
            </a:pPr>
            <a:endParaRPr lang="en-US" sz="2800"/>
          </a:p>
          <a:p>
            <a:pPr>
              <a:lnSpc>
                <a:spcPct val="90000"/>
              </a:lnSpc>
              <a:buFontTx/>
              <a:buNone/>
            </a:pPr>
            <a:r>
              <a:rPr lang="en-US" sz="2800"/>
              <a:t>After that I started working at the VA Hospital in Birmingham, got my MBA degree from Alabama A&amp;M University. Growing up in Birmingham that was during the time we had segregated schools. You had a few schools for blacks, many schools for whites. The black community most often you had more elementary schools.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304800" y="685800"/>
            <a:ext cx="8458200" cy="5715000"/>
          </a:xfrm>
        </p:spPr>
        <p:txBody>
          <a:bodyPr/>
          <a:lstStyle/>
          <a:p>
            <a:pPr>
              <a:lnSpc>
                <a:spcPct val="90000"/>
              </a:lnSpc>
              <a:buFontTx/>
              <a:buNone/>
            </a:pPr>
            <a:r>
              <a:rPr lang="en-US" sz="2800"/>
              <a:t>When I first entered elementary school in '54 the only high school for the City of Birmingham was Parker High School. Later on, we got one high school that came into the city, Jackson, only because they became annexed into the city. We had Ullman High School. During the early '50s I think there were many articles written that Parker High School was probably the most populated high school in the United States. That was the basic high school for blacks in this city. By the time I finished elementary school, because of segregated issues to desegregate, the schools had heightened. </a:t>
            </a:r>
          </a:p>
          <a:p>
            <a:pPr>
              <a:lnSpc>
                <a:spcPct val="90000"/>
              </a:lnSpc>
              <a:buFontTx/>
              <a:buNone/>
            </a:pPr>
            <a:endParaRPr lang="en-US" sz="2800"/>
          </a:p>
          <a:p>
            <a:pPr>
              <a:lnSpc>
                <a:spcPct val="90000"/>
              </a:lnSpc>
              <a:buFontTx/>
              <a:buNone/>
            </a:pPr>
            <a:endParaRPr lang="en-US" sz="28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a:xfrm>
            <a:off x="381000" y="609600"/>
            <a:ext cx="8458200" cy="5486400"/>
          </a:xfrm>
        </p:spPr>
        <p:txBody>
          <a:bodyPr>
            <a:normAutofit lnSpcReduction="10000"/>
          </a:bodyPr>
          <a:lstStyle/>
          <a:p>
            <a:pPr>
              <a:buFontTx/>
              <a:buNone/>
            </a:pPr>
            <a:r>
              <a:rPr lang="en-US" sz="2800"/>
              <a:t>Then what the city thought they would do is build a new high school, which was Carver High School, to relieve the overflowing of Parker High School and at the same time satisfy the black community that now we're providing more high schools. So you don't have to worry about trying to integrate our white high schools. We're going to give you a spanking brand new high school for you to concentrate on. Then after they built Carver they came back and they built the Hayes High School. Ultimately the situation developed that they had to integrate the high schools anyway.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Overview</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Concept: Civic Involvement</a:t>
            </a:r>
          </a:p>
          <a:p>
            <a:r>
              <a:rPr lang="en-US" dirty="0" smtClean="0"/>
              <a:t>Introductory activity</a:t>
            </a:r>
          </a:p>
          <a:p>
            <a:pPr lvl="1"/>
            <a:r>
              <a:rPr lang="en-US" dirty="0" smtClean="0"/>
              <a:t>View PowerPoint “Children of the Movement” to discuss key points of the civil rights movement in Alabama</a:t>
            </a:r>
          </a:p>
          <a:p>
            <a:pPr lvl="1"/>
            <a:r>
              <a:rPr lang="en-US" dirty="0" smtClean="0"/>
              <a:t>View and discuss “The Children’s March” from Teaching Tolerance </a:t>
            </a:r>
            <a:r>
              <a:rPr lang="en-US" dirty="0" smtClean="0">
                <a:hlinkClick r:id="rId2"/>
              </a:rPr>
              <a:t>http://www.tolerence.org/teach/resources/index.jsp</a:t>
            </a:r>
            <a:endParaRPr lang="en-US" dirty="0" smtClean="0"/>
          </a:p>
          <a:p>
            <a:r>
              <a:rPr lang="en-US" dirty="0" smtClean="0"/>
              <a:t>Stations</a:t>
            </a:r>
          </a:p>
          <a:p>
            <a:pPr lvl="1"/>
            <a:r>
              <a:rPr lang="en-US" dirty="0" smtClean="0"/>
              <a:t>Voices listening and reading</a:t>
            </a:r>
          </a:p>
          <a:p>
            <a:pPr lvl="1"/>
            <a:r>
              <a:rPr lang="en-US" dirty="0" smtClean="0"/>
              <a:t>Picture time capsule creation</a:t>
            </a:r>
          </a:p>
          <a:p>
            <a:pPr lvl="1"/>
            <a:r>
              <a:rPr lang="en-US" dirty="0" smtClean="0"/>
              <a:t>Poetry reflection and forward</a:t>
            </a:r>
          </a:p>
          <a:p>
            <a:pPr lvl="1"/>
            <a:r>
              <a:rPr lang="en-US" dirty="0" smtClean="0"/>
              <a:t>Analyzing photographs of the movement</a:t>
            </a:r>
          </a:p>
          <a:p>
            <a:pPr lvl="1"/>
            <a:r>
              <a:rPr lang="en-US" dirty="0" smtClean="0"/>
              <a:t>Children Foldable using “Freedom’s Children”</a:t>
            </a:r>
          </a:p>
          <a:p>
            <a:pPr lvl="1"/>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228600" y="228600"/>
            <a:ext cx="8610600" cy="6477000"/>
          </a:xfrm>
        </p:spPr>
        <p:txBody>
          <a:bodyPr>
            <a:normAutofit lnSpcReduction="10000"/>
          </a:bodyPr>
          <a:lstStyle/>
          <a:p>
            <a:pPr>
              <a:buFontTx/>
              <a:buNone/>
            </a:pPr>
            <a:endParaRPr lang="en-US" sz="2800"/>
          </a:p>
          <a:p>
            <a:pPr>
              <a:buFontTx/>
              <a:buNone/>
            </a:pPr>
            <a:r>
              <a:rPr lang="en-US" sz="2800"/>
              <a:t>That took part during my ninth grade year in high school. Some of my friends and church members that were in the tenth grade, a young lady, Patricia Patton was one of the first students, outside of Reverend Shuttlesworth's children, that was trying to integrate the then Phillips High School. They all were a part of that initial effort to integrate schools in the City of Birmingham. Past that point a few blacks, once the school was integrated, would attend Phillips and some of the other schools automatically. Prior to that we had a few— the Graymont Elementary school was all white school. There was an attempt to integrate that school.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457200" y="304800"/>
            <a:ext cx="8001000" cy="5791200"/>
          </a:xfrm>
        </p:spPr>
        <p:txBody>
          <a:bodyPr>
            <a:normAutofit fontScale="92500" lnSpcReduction="10000"/>
          </a:bodyPr>
          <a:lstStyle/>
          <a:p>
            <a:pPr>
              <a:lnSpc>
                <a:spcPct val="90000"/>
              </a:lnSpc>
              <a:buFontTx/>
              <a:buNone/>
            </a:pPr>
            <a:r>
              <a:rPr lang="en-US" sz="2800"/>
              <a:t>I think most of the young children, the parents of those children eventually, so people up in the North asked us, they had such a hard time in the school if they could take their children out of the state of Alabama for protection. That's what ended up happening to those children. Many of those young people that was a first in integrating the high schools in the City of Birmingham, once they finished high school, they left the city. Because of the mental impact was not able to come back and settle in the city. During that same time, during the '60s, '63 was when Dr. King sent his plea out to children to become a part of the movement. Early on we were just going to movement meetings at night to hear what was going on.</a:t>
            </a:r>
          </a:p>
          <a:p>
            <a:pPr>
              <a:lnSpc>
                <a:spcPct val="90000"/>
              </a:lnSpc>
              <a:buFontTx/>
              <a:buNone/>
            </a:pPr>
            <a:endParaRPr lang="en-US" sz="2800"/>
          </a:p>
          <a:p>
            <a:pPr>
              <a:lnSpc>
                <a:spcPct val="90000"/>
              </a:lnSpc>
              <a:buFontTx/>
              <a:buNone/>
            </a:pPr>
            <a:endParaRPr lang="en-US" sz="2800"/>
          </a:p>
          <a:p>
            <a:pPr>
              <a:lnSpc>
                <a:spcPct val="90000"/>
              </a:lnSpc>
              <a:buFontTx/>
              <a:buNone/>
            </a:pPr>
            <a:endParaRPr lang="en-US" sz="2800"/>
          </a:p>
          <a:p>
            <a:pPr>
              <a:lnSpc>
                <a:spcPct val="90000"/>
              </a:lnSpc>
              <a:buFontTx/>
              <a:buNone/>
            </a:pPr>
            <a:endParaRPr lang="en-US" sz="28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09600" y="0"/>
            <a:ext cx="7772400" cy="1143000"/>
          </a:xfrm>
        </p:spPr>
        <p:txBody>
          <a:bodyPr/>
          <a:lstStyle/>
          <a:p>
            <a:r>
              <a:rPr lang="en-US"/>
              <a:t>QUESTIONS:</a:t>
            </a:r>
          </a:p>
        </p:txBody>
      </p:sp>
      <p:sp>
        <p:nvSpPr>
          <p:cNvPr id="30723" name="Rectangle 3"/>
          <p:cNvSpPr>
            <a:spLocks noGrp="1" noChangeArrowheads="1"/>
          </p:cNvSpPr>
          <p:nvPr>
            <p:ph type="body" idx="1"/>
          </p:nvPr>
        </p:nvSpPr>
        <p:spPr>
          <a:xfrm>
            <a:off x="685800" y="1143000"/>
            <a:ext cx="7772400" cy="4953000"/>
          </a:xfrm>
        </p:spPr>
        <p:txBody>
          <a:bodyPr>
            <a:normAutofit lnSpcReduction="10000"/>
          </a:bodyPr>
          <a:lstStyle/>
          <a:p>
            <a:pPr marL="609600" indent="-609600">
              <a:lnSpc>
                <a:spcPct val="90000"/>
              </a:lnSpc>
              <a:buFont typeface="Arial" charset="0"/>
              <a:buAutoNum type="arabicPeriod"/>
            </a:pPr>
            <a:r>
              <a:rPr lang="en-US" sz="2800"/>
              <a:t>Prior to integration in Alabama, what happened to students who wanted to get a degree in medical technology?</a:t>
            </a:r>
          </a:p>
          <a:p>
            <a:pPr marL="609600" indent="-609600">
              <a:lnSpc>
                <a:spcPct val="90000"/>
              </a:lnSpc>
              <a:buFont typeface="Arial" charset="0"/>
              <a:buAutoNum type="arabicPeriod"/>
            </a:pPr>
            <a:r>
              <a:rPr lang="en-US" sz="2800"/>
              <a:t>Why did students drop out of the program and go to school in different states?</a:t>
            </a:r>
          </a:p>
          <a:p>
            <a:pPr marL="609600" indent="-609600">
              <a:lnSpc>
                <a:spcPct val="90000"/>
              </a:lnSpc>
              <a:buFont typeface="Arial" charset="0"/>
              <a:buAutoNum type="arabicPeriod" startAt="3"/>
            </a:pPr>
            <a:r>
              <a:rPr lang="en-US" sz="2800"/>
              <a:t>Why do you think officials for the city of Birmingham approved the building of two new high schools (Carver and Hayes)?</a:t>
            </a:r>
          </a:p>
          <a:p>
            <a:pPr marL="609600" indent="-609600">
              <a:lnSpc>
                <a:spcPct val="90000"/>
              </a:lnSpc>
              <a:buFont typeface="Arial" charset="0"/>
              <a:buNone/>
            </a:pPr>
            <a:r>
              <a:rPr lang="en-US" sz="2800"/>
              <a:t>4. After graduation, what happened to many of the children that had first integrated into the school system in Alabama?</a:t>
            </a:r>
          </a:p>
          <a:p>
            <a:pPr marL="609600" indent="-609600">
              <a:lnSpc>
                <a:spcPct val="90000"/>
              </a:lnSpc>
              <a:buFontTx/>
              <a:buNone/>
            </a:pPr>
            <a:r>
              <a:rPr lang="en-US" sz="2800"/>
              <a:t>5. Who put a plea out to children to become part of the movement?</a:t>
            </a:r>
          </a:p>
          <a:p>
            <a:pPr marL="609600" indent="-609600">
              <a:lnSpc>
                <a:spcPct val="90000"/>
              </a:lnSpc>
              <a:buFont typeface="Arial" charset="0"/>
              <a:buAutoNum type="arabicPeriod"/>
            </a:pPr>
            <a:endParaRPr lang="en-US" sz="280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685800"/>
            <a:ext cx="7696200" cy="2743200"/>
          </a:xfrm>
        </p:spPr>
        <p:txBody>
          <a:bodyPr>
            <a:normAutofit fontScale="90000"/>
          </a:bodyPr>
          <a:lstStyle/>
          <a:p>
            <a:r>
              <a:rPr lang="en-US"/>
              <a:t>Oral History Project</a:t>
            </a:r>
            <a:br>
              <a:rPr lang="en-US"/>
            </a:br>
            <a:r>
              <a:rPr lang="en-US"/>
              <a:t>Birmingham Civil Rights Institute</a:t>
            </a:r>
          </a:p>
        </p:txBody>
      </p:sp>
      <p:sp>
        <p:nvSpPr>
          <p:cNvPr id="2051" name="Rectangle 3"/>
          <p:cNvSpPr>
            <a:spLocks noGrp="1" noChangeArrowheads="1"/>
          </p:cNvSpPr>
          <p:nvPr>
            <p:ph type="subTitle" idx="1"/>
          </p:nvPr>
        </p:nvSpPr>
        <p:spPr>
          <a:xfrm>
            <a:off x="1371600" y="4343400"/>
            <a:ext cx="6400800" cy="1752600"/>
          </a:xfrm>
        </p:spPr>
        <p:txBody>
          <a:bodyPr/>
          <a:lstStyle/>
          <a:p>
            <a:r>
              <a:rPr lang="en-US" dirty="0"/>
              <a:t>Anne Thompson</a:t>
            </a:r>
          </a:p>
          <a:p>
            <a:r>
              <a:rPr lang="en-US" dirty="0"/>
              <a:t>Interviewed by: Dr. Horace Huntley</a:t>
            </a:r>
          </a:p>
          <a:p>
            <a:r>
              <a:rPr lang="en-US" dirty="0"/>
              <a:t>January 31, 1997</a:t>
            </a:r>
          </a:p>
        </p:txBody>
      </p:sp>
      <p:pic>
        <p:nvPicPr>
          <p:cNvPr id="5" name="Recorded Sound">
            <a:hlinkClick r:id="" action="ppaction://media"/>
          </p:cNvPr>
          <p:cNvPicPr>
            <a:picLocks noRot="1" noChangeAspect="1"/>
          </p:cNvPicPr>
          <p:nvPr>
            <a:wavAudioFile r:embed="rId1" name="Recorded Sound"/>
          </p:nvPr>
        </p:nvPicPr>
        <p:blipFill>
          <a:blip r:embed="rId3" cstate="print"/>
          <a:stretch>
            <a:fillRect/>
          </a:stretch>
        </p:blipFill>
        <p:spPr>
          <a:xfrm>
            <a:off x="4267200" y="3505200"/>
            <a:ext cx="914400" cy="9144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1805"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685800" y="838200"/>
            <a:ext cx="7772400" cy="5257800"/>
          </a:xfrm>
        </p:spPr>
        <p:txBody>
          <a:bodyPr/>
          <a:lstStyle/>
          <a:p>
            <a:pPr marL="609600" indent="-609600">
              <a:buFontTx/>
              <a:buAutoNum type="arabicPeriod"/>
            </a:pPr>
            <a:r>
              <a:rPr lang="en-US" dirty="0"/>
              <a:t>Who was a great inspiration and influence on Anne Thompson?</a:t>
            </a:r>
          </a:p>
          <a:p>
            <a:pPr marL="609600" indent="-609600">
              <a:buFontTx/>
              <a:buAutoNum type="arabicPeriod"/>
            </a:pPr>
            <a:r>
              <a:rPr lang="en-US" dirty="0"/>
              <a:t>Describe the mass meetings that took </a:t>
            </a:r>
            <a:r>
              <a:rPr lang="en-US" dirty="0" smtClean="0"/>
              <a:t>place </a:t>
            </a:r>
            <a:r>
              <a:rPr lang="en-US" dirty="0"/>
              <a:t>at the black churches.</a:t>
            </a:r>
          </a:p>
          <a:p>
            <a:pPr marL="609600" indent="-609600">
              <a:buFontTx/>
              <a:buAutoNum type="arabicPeriod"/>
            </a:pPr>
            <a:r>
              <a:rPr lang="en-US" dirty="0"/>
              <a:t>How did Anne Thompson get involved in the Civil Rights </a:t>
            </a:r>
            <a:r>
              <a:rPr lang="en-US" dirty="0" smtClean="0"/>
              <a:t>Movement</a:t>
            </a:r>
            <a:r>
              <a:rPr lang="en-US" dirty="0"/>
              <a:t>?</a:t>
            </a:r>
          </a:p>
          <a:p>
            <a:pPr marL="609600" indent="-609600">
              <a:buFontTx/>
              <a:buAutoNum type="arabicPeriod"/>
            </a:pPr>
            <a:r>
              <a:rPr lang="en-US" dirty="0"/>
              <a:t>Why was Anne Thompson arrested?</a:t>
            </a:r>
          </a:p>
          <a:p>
            <a:pPr marL="609600" indent="-609600">
              <a:buFontTx/>
              <a:buAutoNum type="arabicPeriod"/>
            </a:pPr>
            <a:r>
              <a:rPr lang="en-US" dirty="0"/>
              <a:t>How does Ms. Thompson describe her experiences from jail?</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685800" y="838200"/>
            <a:ext cx="7772400" cy="5257800"/>
          </a:xfrm>
        </p:spPr>
        <p:txBody>
          <a:bodyPr/>
          <a:lstStyle/>
          <a:p>
            <a:pPr>
              <a:buFontTx/>
              <a:buNone/>
            </a:pPr>
            <a:r>
              <a:rPr lang="en-US" dirty="0"/>
              <a:t>6. Describe the tactics student protesters were encouraged to use during the marches?</a:t>
            </a:r>
            <a:br>
              <a:rPr lang="en-US" dirty="0"/>
            </a:br>
            <a:endParaRPr lang="en-US" dirty="0"/>
          </a:p>
          <a:p>
            <a:pPr>
              <a:buFontTx/>
              <a:buNone/>
            </a:pPr>
            <a:r>
              <a:rPr lang="en-US" dirty="0"/>
              <a:t>7. Why type of actions were taken against the marchers?</a:t>
            </a:r>
            <a:br>
              <a:rPr lang="en-US" dirty="0"/>
            </a:br>
            <a:endParaRPr lang="en-US" dirty="0"/>
          </a:p>
          <a:p>
            <a:pPr>
              <a:buFontTx/>
              <a:buNone/>
            </a:pPr>
            <a:r>
              <a:rPr lang="en-US" dirty="0"/>
              <a:t>8. What did SNCC do to</a:t>
            </a:r>
            <a:br>
              <a:rPr lang="en-US" dirty="0"/>
            </a:br>
            <a:r>
              <a:rPr lang="en-US" dirty="0"/>
              <a:t> help push forward the</a:t>
            </a:r>
            <a:br>
              <a:rPr lang="en-US" dirty="0"/>
            </a:br>
            <a:r>
              <a:rPr lang="en-US" dirty="0"/>
              <a:t> Civil Rights </a:t>
            </a:r>
            <a:r>
              <a:rPr lang="en-US" dirty="0" smtClean="0"/>
              <a:t>Movement</a:t>
            </a:r>
            <a:r>
              <a:rPr lang="en-US" dirty="0"/>
              <a:t>?</a:t>
            </a:r>
          </a:p>
        </p:txBody>
      </p:sp>
      <p:pic>
        <p:nvPicPr>
          <p:cNvPr id="4100" name="Picture 4"/>
          <p:cNvPicPr>
            <a:picLocks noChangeAspect="1" noChangeArrowheads="1"/>
          </p:cNvPicPr>
          <p:nvPr/>
        </p:nvPicPr>
        <p:blipFill>
          <a:blip r:embed="rId2" cstate="print"/>
          <a:srcRect/>
          <a:stretch>
            <a:fillRect/>
          </a:stretch>
        </p:blipFill>
        <p:spPr bwMode="auto">
          <a:xfrm>
            <a:off x="5715000" y="3797300"/>
            <a:ext cx="3200400" cy="3060700"/>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Station 2</a:t>
            </a:r>
            <a:endParaRPr lang="en-US" dirty="0"/>
          </a:p>
        </p:txBody>
      </p:sp>
      <p:sp>
        <p:nvSpPr>
          <p:cNvPr id="3" name="Content Placeholder 2"/>
          <p:cNvSpPr>
            <a:spLocks noGrp="1"/>
          </p:cNvSpPr>
          <p:nvPr>
            <p:ph idx="1"/>
          </p:nvPr>
        </p:nvSpPr>
        <p:spPr/>
        <p:txBody>
          <a:bodyPr/>
          <a:lstStyle/>
          <a:p>
            <a:pPr>
              <a:buNone/>
            </a:pPr>
            <a:r>
              <a:rPr lang="en-US" dirty="0" smtClean="0"/>
              <a:t>Teacher Notes</a:t>
            </a:r>
          </a:p>
          <a:p>
            <a:r>
              <a:rPr lang="en-US" dirty="0" smtClean="0"/>
              <a:t>Print slides for students to use in analyzing photographs and political cartoons.</a:t>
            </a:r>
          </a:p>
          <a:p>
            <a:r>
              <a:rPr lang="en-US" dirty="0" smtClean="0"/>
              <a:t>Students could answer questions through discussion or individually on paper.</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Station Two: Political Cartoons</a:t>
            </a:r>
            <a:endParaRPr lang="en-US" dirty="0"/>
          </a:p>
        </p:txBody>
      </p:sp>
      <p:sp>
        <p:nvSpPr>
          <p:cNvPr id="6" name="TextBox 5"/>
          <p:cNvSpPr txBox="1"/>
          <p:nvPr/>
        </p:nvSpPr>
        <p:spPr>
          <a:xfrm>
            <a:off x="457200" y="1524000"/>
            <a:ext cx="8458200" cy="4247317"/>
          </a:xfrm>
          <a:prstGeom prst="rect">
            <a:avLst/>
          </a:prstGeom>
          <a:noFill/>
        </p:spPr>
        <p:txBody>
          <a:bodyPr wrap="square" rtlCol="0">
            <a:spAutoFit/>
          </a:bodyPr>
          <a:lstStyle/>
          <a:p>
            <a:r>
              <a:rPr lang="en-US" dirty="0" smtClean="0"/>
              <a:t>Activity 1.</a:t>
            </a:r>
          </a:p>
          <a:p>
            <a:endParaRPr lang="en-US" dirty="0" smtClean="0"/>
          </a:p>
          <a:p>
            <a:r>
              <a:rPr lang="en-US" dirty="0" smtClean="0"/>
              <a:t>Directions: Choose, assign, read, and discuss, the following newspaper articles.  You may ask students to compare and contrast them, re-write and/or summarize.</a:t>
            </a:r>
          </a:p>
          <a:p>
            <a:endParaRPr lang="en-US" dirty="0" smtClean="0"/>
          </a:p>
          <a:p>
            <a:r>
              <a:rPr lang="en-US" dirty="0" smtClean="0">
                <a:hlinkClick r:id="rId2"/>
              </a:rPr>
              <a:t>http://mlk-kpp01.stanford.edu/kingweb/liberation_curriculum/pdfs/newspapers_childrenscrusade.pdf</a:t>
            </a:r>
            <a:endParaRPr lang="en-US" dirty="0" smtClean="0"/>
          </a:p>
          <a:p>
            <a:endParaRPr lang="en-US" dirty="0" smtClean="0"/>
          </a:p>
          <a:p>
            <a:r>
              <a:rPr lang="en-US" dirty="0" smtClean="0">
                <a:hlinkClick r:id="rId3"/>
              </a:rPr>
              <a:t>http://mlk-kpp01.stanford.edu/kingweb/liberation_curriculum/pdfs/cartoons_domesticviews.pdf</a:t>
            </a:r>
            <a:endParaRPr lang="en-US" dirty="0" smtClean="0"/>
          </a:p>
          <a:p>
            <a:endParaRPr lang="en-US" dirty="0" smtClean="0"/>
          </a:p>
          <a:p>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Birmingham, Alabama, 1963. </a:t>
            </a:r>
            <a:endParaRPr lang="en-US" dirty="0"/>
          </a:p>
        </p:txBody>
      </p:sp>
      <p:pic>
        <p:nvPicPr>
          <p:cNvPr id="4" name="Picture 2" descr="[© Bob Adelman]"/>
          <p:cNvPicPr>
            <a:picLocks noChangeAspect="1" noChangeArrowheads="1"/>
          </p:cNvPicPr>
          <p:nvPr/>
        </p:nvPicPr>
        <p:blipFill>
          <a:blip r:embed="rId2" cstate="print"/>
          <a:srcRect/>
          <a:stretch>
            <a:fillRect/>
          </a:stretch>
        </p:blipFill>
        <p:spPr bwMode="auto">
          <a:xfrm>
            <a:off x="1676400" y="1600200"/>
            <a:ext cx="5791200" cy="5093623"/>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Station Two</a:t>
            </a:r>
            <a:endParaRPr lang="en-US" dirty="0"/>
          </a:p>
        </p:txBody>
      </p:sp>
      <p:sp>
        <p:nvSpPr>
          <p:cNvPr id="3" name="Content Placeholder 2"/>
          <p:cNvSpPr>
            <a:spLocks noGrp="1"/>
          </p:cNvSpPr>
          <p:nvPr>
            <p:ph idx="1"/>
          </p:nvPr>
        </p:nvSpPr>
        <p:spPr/>
        <p:txBody>
          <a:bodyPr>
            <a:normAutofit fontScale="85000" lnSpcReduction="20000"/>
          </a:bodyPr>
          <a:lstStyle/>
          <a:p>
            <a:r>
              <a:rPr lang="en-US" b="1" dirty="0" smtClean="0"/>
              <a:t>Activity 2. </a:t>
            </a:r>
            <a:endParaRPr lang="en-US" dirty="0" smtClean="0"/>
          </a:p>
          <a:p>
            <a:pPr>
              <a:buNone/>
            </a:pPr>
            <a:endParaRPr lang="en-US" dirty="0" smtClean="0"/>
          </a:p>
          <a:p>
            <a:r>
              <a:rPr lang="en-US" dirty="0" smtClean="0"/>
              <a:t>Observe the photo above. Discuss the following as your relate it to the reading you did previously on the Children’s’ Crusade: </a:t>
            </a:r>
          </a:p>
          <a:p>
            <a:pPr lvl="0"/>
            <a:r>
              <a:rPr lang="en-US" dirty="0" smtClean="0"/>
              <a:t>Look at the physical format. What do you see?</a:t>
            </a:r>
          </a:p>
          <a:p>
            <a:pPr lvl="0"/>
            <a:r>
              <a:rPr lang="en-US" dirty="0" smtClean="0"/>
              <a:t>What are your personal reactions to the image?</a:t>
            </a:r>
          </a:p>
          <a:p>
            <a:pPr lvl="0"/>
            <a:r>
              <a:rPr lang="en-US" dirty="0" smtClean="0"/>
              <a:t>For what audience do you think this picture was taken?</a:t>
            </a:r>
          </a:p>
          <a:p>
            <a:pPr>
              <a:buNone/>
            </a:pPr>
            <a:endParaRPr lang="en-US" dirty="0" smtClean="0"/>
          </a:p>
          <a:p>
            <a:r>
              <a:rPr lang="en-US" dirty="0" smtClean="0"/>
              <a:t>Write a newspaper article using the primary source information in the articles you read previously. Include this photo and a caption. </a:t>
            </a:r>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Children of the Movement</a:t>
            </a:r>
            <a:endParaRPr lang="en-US" dirty="0"/>
          </a:p>
        </p:txBody>
      </p:sp>
      <p:sp>
        <p:nvSpPr>
          <p:cNvPr id="3" name="Text Placeholder 2"/>
          <p:cNvSpPr>
            <a:spLocks noGrp="1"/>
          </p:cNvSpPr>
          <p:nvPr>
            <p:ph type="body" idx="1"/>
          </p:nvPr>
        </p:nvSpPr>
        <p:spPr/>
        <p:txBody>
          <a:bodyPr>
            <a:normAutofit/>
          </a:bodyPr>
          <a:lstStyle/>
          <a:p>
            <a:r>
              <a:rPr lang="en-US" sz="2800" b="1" dirty="0" smtClean="0">
                <a:latin typeface="+mj-lt"/>
              </a:rPr>
              <a:t>Emmitt Till</a:t>
            </a:r>
            <a:endParaRPr lang="en-US" sz="2800" b="1" dirty="0">
              <a:latin typeface="+mj-lt"/>
            </a:endParaRPr>
          </a:p>
        </p:txBody>
      </p:sp>
      <p:sp>
        <p:nvSpPr>
          <p:cNvPr id="4" name="Text Placeholder 3"/>
          <p:cNvSpPr>
            <a:spLocks noGrp="1"/>
          </p:cNvSpPr>
          <p:nvPr>
            <p:ph type="body" sz="half" idx="3"/>
          </p:nvPr>
        </p:nvSpPr>
        <p:spPr>
          <a:xfrm>
            <a:off x="4648200" y="5867400"/>
            <a:ext cx="4041775" cy="750887"/>
          </a:xfrm>
        </p:spPr>
        <p:txBody>
          <a:bodyPr>
            <a:normAutofit fontScale="92500" lnSpcReduction="10000"/>
          </a:bodyPr>
          <a:lstStyle/>
          <a:p>
            <a:r>
              <a:rPr lang="en-US" dirty="0" smtClean="0"/>
              <a:t>Murdered at the age of 14 on August 28</a:t>
            </a:r>
            <a:r>
              <a:rPr lang="en-US" baseline="30000" dirty="0" smtClean="0"/>
              <a:t>th</a:t>
            </a:r>
            <a:r>
              <a:rPr lang="en-US" dirty="0" smtClean="0"/>
              <a:t> 1955.</a:t>
            </a:r>
            <a:endParaRPr lang="en-US" dirty="0"/>
          </a:p>
        </p:txBody>
      </p:sp>
      <p:pic>
        <p:nvPicPr>
          <p:cNvPr id="1026" name="Picture 2" descr="http://2.bp.blogspot.com/_crhXDUAB5Jo/SP_DwmNyaGI/AAAAAAAAAKs/5s-JvBPg1ns/s320/till_bio-img.jpg"/>
          <p:cNvPicPr>
            <a:picLocks noChangeAspect="1" noChangeArrowheads="1"/>
          </p:cNvPicPr>
          <p:nvPr/>
        </p:nvPicPr>
        <p:blipFill>
          <a:blip r:embed="rId3" cstate="print"/>
          <a:srcRect/>
          <a:stretch>
            <a:fillRect/>
          </a:stretch>
        </p:blipFill>
        <p:spPr bwMode="auto">
          <a:xfrm>
            <a:off x="381000" y="2362199"/>
            <a:ext cx="4114800" cy="4304491"/>
          </a:xfrm>
          <a:prstGeom prst="rect">
            <a:avLst/>
          </a:prstGeom>
          <a:noFill/>
        </p:spPr>
      </p:pic>
      <p:pic>
        <p:nvPicPr>
          <p:cNvPr id="1028" name="Picture 4" descr="http://t3.gstatic.com/images?q=tbn:ON4b4D04lMmLzM:http://www.sanfranciscosentinel.com/wp-content/uploads/2008/11/emmett-till-6.jpg&amp;t=1"/>
          <p:cNvPicPr>
            <a:picLocks noChangeAspect="1" noChangeArrowheads="1"/>
          </p:cNvPicPr>
          <p:nvPr/>
        </p:nvPicPr>
        <p:blipFill>
          <a:blip r:embed="rId4" cstate="print"/>
          <a:srcRect/>
          <a:stretch>
            <a:fillRect/>
          </a:stretch>
        </p:blipFill>
        <p:spPr bwMode="auto">
          <a:xfrm>
            <a:off x="4648199" y="2362200"/>
            <a:ext cx="4032123" cy="33528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Station 3</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Teacher Notes</a:t>
            </a:r>
          </a:p>
          <a:p>
            <a:r>
              <a:rPr lang="en-US" dirty="0" smtClean="0"/>
              <a:t>Have students watch the DVD “Never Lose Sight of Freedom”</a:t>
            </a:r>
          </a:p>
          <a:p>
            <a:r>
              <a:rPr lang="en-US" dirty="0" smtClean="0"/>
              <a:t>Have students read </a:t>
            </a:r>
            <a:r>
              <a:rPr lang="en-US" dirty="0" err="1" smtClean="0"/>
              <a:t>Sheyann</a:t>
            </a:r>
            <a:r>
              <a:rPr lang="en-US" dirty="0" smtClean="0"/>
              <a:t> Webb’s account of the Selma March from </a:t>
            </a:r>
            <a:r>
              <a:rPr lang="en-US" u="sng" dirty="0" smtClean="0"/>
              <a:t>My Soul is Rested</a:t>
            </a:r>
            <a:r>
              <a:rPr lang="en-US" dirty="0" smtClean="0"/>
              <a:t> (p 204 &amp; p 211).  Additional readings may include Andrew </a:t>
            </a:r>
            <a:r>
              <a:rPr lang="en-US" dirty="0" err="1" smtClean="0"/>
              <a:t>Durgan’s</a:t>
            </a:r>
            <a:r>
              <a:rPr lang="en-US" dirty="0" smtClean="0"/>
              <a:t> and Willie Bolden’s accounts of the march</a:t>
            </a:r>
          </a:p>
          <a:p>
            <a:r>
              <a:rPr lang="en-US" dirty="0" smtClean="0"/>
              <a:t>Have students view photographs from the Foot Soldiers Museum and Institute</a:t>
            </a:r>
          </a:p>
          <a:p>
            <a:r>
              <a:rPr lang="en-US" dirty="0" smtClean="0"/>
              <a:t>Additional Materials needed: large sheets of paper and markers</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Station Three: Selma</a:t>
            </a:r>
            <a:endParaRPr lang="en-US" dirty="0"/>
          </a:p>
        </p:txBody>
      </p:sp>
      <p:sp>
        <p:nvSpPr>
          <p:cNvPr id="3" name="Content Placeholder 2"/>
          <p:cNvSpPr>
            <a:spLocks noGrp="1"/>
          </p:cNvSpPr>
          <p:nvPr>
            <p:ph idx="1"/>
          </p:nvPr>
        </p:nvSpPr>
        <p:spPr/>
        <p:txBody>
          <a:bodyPr>
            <a:normAutofit fontScale="92500" lnSpcReduction="10000"/>
          </a:bodyPr>
          <a:lstStyle/>
          <a:p>
            <a:pPr marL="651510" indent="-514350">
              <a:buFont typeface="+mj-lt"/>
              <a:buAutoNum type="arabicPeriod"/>
            </a:pPr>
            <a:r>
              <a:rPr lang="en-US" sz="1800" dirty="0" smtClean="0"/>
              <a:t>View the video </a:t>
            </a:r>
            <a:r>
              <a:rPr lang="en-US" sz="1800" u="sng" dirty="0" smtClean="0"/>
              <a:t>Never Lose Sight of Freedom</a:t>
            </a:r>
            <a:r>
              <a:rPr lang="en-US" sz="1800" dirty="0" smtClean="0"/>
              <a:t>.  Take notes of images that cause you an emotional response.</a:t>
            </a:r>
          </a:p>
          <a:p>
            <a:pPr marL="651510" indent="-514350">
              <a:buFont typeface="+mj-lt"/>
              <a:buAutoNum type="arabicPeriod"/>
            </a:pPr>
            <a:r>
              <a:rPr lang="en-US" sz="1800" dirty="0" smtClean="0"/>
              <a:t>Select a story from the packet.  Underline examples of good word choice, vivid verbs, and strong voice.</a:t>
            </a:r>
          </a:p>
          <a:p>
            <a:pPr marL="651510" indent="-514350">
              <a:buFont typeface="+mj-lt"/>
              <a:buAutoNum type="arabicPeriod"/>
            </a:pPr>
            <a:r>
              <a:rPr lang="en-US" sz="1800" dirty="0" smtClean="0"/>
              <a:t>View the images of footprints from the Foot Soldiers Museum and Institute.  Even though you do not know the stories of these individuals, what types of things may they have went through in Selma?  Why would they have been marching?  What were they hoping to change? What could they have been feeling?  Discuss your answers with your group.</a:t>
            </a:r>
          </a:p>
          <a:p>
            <a:pPr marL="651510" indent="-514350">
              <a:buFont typeface="+mj-lt"/>
              <a:buAutoNum type="arabicPeriod"/>
            </a:pPr>
            <a:r>
              <a:rPr lang="en-US" sz="1800" dirty="0" smtClean="0"/>
              <a:t>With your group, make a list of current places where you see injustice.  Brainstorm at least ten examples and explain why these are examples of injustice.  At the end of the hour you should turn in a list with each group member’s name on the paper.</a:t>
            </a:r>
          </a:p>
          <a:p>
            <a:pPr marL="651510" indent="-514350">
              <a:buFont typeface="+mj-lt"/>
              <a:buAutoNum type="arabicPeriod"/>
            </a:pPr>
            <a:r>
              <a:rPr lang="en-US" sz="1800" dirty="0" smtClean="0"/>
              <a:t>Following the example sheet, trace both feet on a sheet of paper with a marker.  In one footprint write a poem explaining the experience and feelings of someone in the Selma March.  In the other footprint write a poem about a current example of injustice, how it makes you feel, and what you can do to change it.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Station 4</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Teacher Notes</a:t>
            </a:r>
          </a:p>
          <a:p>
            <a:r>
              <a:rPr lang="en-US" dirty="0" smtClean="0"/>
              <a:t>Have students peruse </a:t>
            </a:r>
            <a:r>
              <a:rPr lang="en-US" u="sng" dirty="0" smtClean="0"/>
              <a:t>Freedom’s Children</a:t>
            </a:r>
            <a:r>
              <a:rPr lang="en-US" dirty="0" smtClean="0"/>
              <a:t> and </a:t>
            </a:r>
            <a:r>
              <a:rPr lang="en-US" dirty="0" smtClean="0"/>
              <a:t>select four stories.</a:t>
            </a:r>
          </a:p>
          <a:p>
            <a:r>
              <a:rPr lang="en-US" dirty="0" smtClean="0"/>
              <a:t>Have students create a foldable to create notes on each child of the movement that they choose.</a:t>
            </a:r>
          </a:p>
          <a:p>
            <a:r>
              <a:rPr lang="en-US" dirty="0" smtClean="0"/>
              <a:t>Students should summarize each child and their involvement in the movement.  If you have computers available in your classroom, have students complete outside research on the children or the event in which they participated.</a:t>
            </a:r>
          </a:p>
          <a:p>
            <a:r>
              <a:rPr lang="en-US" dirty="0" smtClean="0"/>
              <a:t>This station could be used for an ‘early finisher’ station.</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Station Four: Children of the Revolution</a:t>
            </a:r>
            <a:endParaRPr lang="en-US" dirty="0"/>
          </a:p>
        </p:txBody>
      </p:sp>
      <p:sp>
        <p:nvSpPr>
          <p:cNvPr id="3" name="Content Placeholder 2"/>
          <p:cNvSpPr>
            <a:spLocks noGrp="1"/>
          </p:cNvSpPr>
          <p:nvPr>
            <p:ph idx="1"/>
          </p:nvPr>
        </p:nvSpPr>
        <p:spPr/>
        <p:txBody>
          <a:bodyPr/>
          <a:lstStyle/>
          <a:p>
            <a:r>
              <a:rPr lang="en-US" dirty="0" smtClean="0"/>
              <a:t>Using the book provided, select four children from the civil rights movement.</a:t>
            </a:r>
          </a:p>
          <a:p>
            <a:r>
              <a:rPr lang="en-US" dirty="0" smtClean="0"/>
              <a:t>Create a shutter fold</a:t>
            </a:r>
          </a:p>
          <a:p>
            <a:pPr lvl="1"/>
            <a:r>
              <a:rPr lang="en-US" dirty="0" smtClean="0"/>
              <a:t>Print the name of the child on the outside.  Draw an image that relates to the child’s story.</a:t>
            </a:r>
          </a:p>
          <a:p>
            <a:pPr lvl="1"/>
            <a:r>
              <a:rPr lang="en-US" dirty="0" smtClean="0"/>
              <a:t>On the inside of the foldable answer the following:</a:t>
            </a:r>
          </a:p>
          <a:p>
            <a:pPr lvl="2"/>
            <a:r>
              <a:rPr lang="en-US" dirty="0" smtClean="0"/>
              <a:t>Summarize the involvement of the child </a:t>
            </a:r>
          </a:p>
          <a:p>
            <a:pPr lvl="2"/>
            <a:r>
              <a:rPr lang="en-US" dirty="0" smtClean="0"/>
              <a:t>Summarize the emotions or feelings of the child</a:t>
            </a:r>
          </a:p>
          <a:p>
            <a:pPr lvl="2"/>
            <a:r>
              <a:rPr lang="en-US" dirty="0" smtClean="0"/>
              <a:t>Write a few sentences about why you chose to highlight this child and what inspires you about their story.</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Station 5</a:t>
            </a:r>
            <a:endParaRPr lang="en-US" dirty="0"/>
          </a:p>
        </p:txBody>
      </p:sp>
      <p:sp>
        <p:nvSpPr>
          <p:cNvPr id="3" name="Content Placeholder 2"/>
          <p:cNvSpPr>
            <a:spLocks noGrp="1"/>
          </p:cNvSpPr>
          <p:nvPr>
            <p:ph idx="1"/>
          </p:nvPr>
        </p:nvSpPr>
        <p:spPr/>
        <p:txBody>
          <a:bodyPr>
            <a:normAutofit fontScale="62500" lnSpcReduction="20000"/>
          </a:bodyPr>
          <a:lstStyle/>
          <a:p>
            <a:pPr>
              <a:buNone/>
            </a:pPr>
            <a:r>
              <a:rPr lang="en-US" dirty="0" smtClean="0"/>
              <a:t>Teacher’s Notes</a:t>
            </a:r>
          </a:p>
          <a:p>
            <a:pPr>
              <a:buNone/>
            </a:pPr>
            <a:r>
              <a:rPr lang="en-US" dirty="0" smtClean="0"/>
              <a:t>Materials</a:t>
            </a:r>
          </a:p>
          <a:p>
            <a:r>
              <a:rPr lang="en-US" dirty="0" smtClean="0"/>
              <a:t>Time capsule: paper bag, entitled </a:t>
            </a:r>
            <a:r>
              <a:rPr lang="en-US" i="1" dirty="0" smtClean="0"/>
              <a:t>The Children’s March of 1963</a:t>
            </a:r>
            <a:r>
              <a:rPr lang="en-US" dirty="0" smtClean="0"/>
              <a:t>, containing </a:t>
            </a:r>
            <a:r>
              <a:rPr lang="en-US" dirty="0" smtClean="0">
                <a:hlinkClick r:id="rId2" action="ppaction://hlinkfile"/>
              </a:rPr>
              <a:t>12 images on cardstock</a:t>
            </a:r>
            <a:r>
              <a:rPr lang="en-US" dirty="0" smtClean="0"/>
              <a:t> of the follow:</a:t>
            </a:r>
            <a:endParaRPr lang="en-US" sz="2000" dirty="0" smtClean="0"/>
          </a:p>
          <a:p>
            <a:pPr lvl="1"/>
            <a:r>
              <a:rPr lang="en-US" dirty="0" smtClean="0"/>
              <a:t>Worn child’s shoe</a:t>
            </a:r>
            <a:endParaRPr lang="en-US" sz="1600" dirty="0" smtClean="0"/>
          </a:p>
          <a:p>
            <a:pPr lvl="1"/>
            <a:r>
              <a:rPr lang="en-US" dirty="0" smtClean="0"/>
              <a:t>German </a:t>
            </a:r>
            <a:r>
              <a:rPr lang="en-US" dirty="0" err="1" smtClean="0"/>
              <a:t>Shepard</a:t>
            </a:r>
            <a:endParaRPr lang="en-US" sz="1600" dirty="0" smtClean="0"/>
          </a:p>
          <a:p>
            <a:pPr lvl="1"/>
            <a:r>
              <a:rPr lang="en-US" dirty="0" smtClean="0"/>
              <a:t>Church hymnal</a:t>
            </a:r>
            <a:endParaRPr lang="en-US" sz="1600" dirty="0" smtClean="0"/>
          </a:p>
          <a:p>
            <a:pPr lvl="1"/>
            <a:r>
              <a:rPr lang="en-US" dirty="0" smtClean="0"/>
              <a:t>Handcuffs</a:t>
            </a:r>
            <a:endParaRPr lang="en-US" sz="1600" dirty="0" smtClean="0"/>
          </a:p>
          <a:p>
            <a:pPr lvl="1"/>
            <a:r>
              <a:rPr lang="en-US" dirty="0" smtClean="0"/>
              <a:t>Gavel</a:t>
            </a:r>
            <a:endParaRPr lang="en-US" sz="1600" dirty="0" smtClean="0"/>
          </a:p>
          <a:p>
            <a:pPr lvl="1"/>
            <a:r>
              <a:rPr lang="en-US" dirty="0" smtClean="0"/>
              <a:t>Jim Crow water fountains</a:t>
            </a:r>
            <a:endParaRPr lang="en-US" sz="1600" dirty="0" smtClean="0"/>
          </a:p>
          <a:p>
            <a:pPr lvl="1"/>
            <a:r>
              <a:rPr lang="en-US" dirty="0" smtClean="0"/>
              <a:t>Camera</a:t>
            </a:r>
            <a:endParaRPr lang="en-US" sz="1600" dirty="0" smtClean="0"/>
          </a:p>
          <a:p>
            <a:pPr lvl="1"/>
            <a:r>
              <a:rPr lang="en-US" dirty="0" smtClean="0"/>
              <a:t>Fred </a:t>
            </a:r>
            <a:r>
              <a:rPr lang="en-US" dirty="0" err="1" smtClean="0"/>
              <a:t>Shuttlesworth</a:t>
            </a:r>
            <a:endParaRPr lang="en-US" sz="1600" dirty="0" smtClean="0"/>
          </a:p>
          <a:p>
            <a:pPr lvl="1"/>
            <a:r>
              <a:rPr lang="en-US" dirty="0" smtClean="0"/>
              <a:t>16</a:t>
            </a:r>
            <a:r>
              <a:rPr lang="en-US" baseline="30000" dirty="0" smtClean="0"/>
              <a:t>th</a:t>
            </a:r>
            <a:r>
              <a:rPr lang="en-US" dirty="0" smtClean="0"/>
              <a:t> St. Baptist Church</a:t>
            </a:r>
            <a:endParaRPr lang="en-US" sz="1600" dirty="0" smtClean="0"/>
          </a:p>
          <a:p>
            <a:pPr lvl="1"/>
            <a:r>
              <a:rPr lang="en-US" dirty="0" smtClean="0"/>
              <a:t>Kelly Ingram Park</a:t>
            </a:r>
            <a:endParaRPr lang="en-US" sz="1600" dirty="0" smtClean="0"/>
          </a:p>
          <a:p>
            <a:pPr lvl="1"/>
            <a:r>
              <a:rPr lang="en-US" i="1" dirty="0" smtClean="0"/>
              <a:t>Constitution of the United States</a:t>
            </a:r>
            <a:endParaRPr lang="en-US" sz="1600" dirty="0" smtClean="0"/>
          </a:p>
          <a:p>
            <a:pPr lvl="1"/>
            <a:r>
              <a:rPr lang="en-US" dirty="0" smtClean="0"/>
              <a:t>Car headlights</a:t>
            </a:r>
            <a:endParaRPr lang="en-US" sz="1600" dirty="0" smtClean="0"/>
          </a:p>
          <a:p>
            <a:r>
              <a:rPr lang="en-US" i="1" dirty="0" smtClean="0">
                <a:hlinkClick r:id="rId3" action="ppaction://hlinkfile"/>
              </a:rPr>
              <a:t>Time Capsule Analysis Sheet</a:t>
            </a:r>
            <a:endParaRPr lang="en-US" sz="2000" dirty="0" smtClean="0"/>
          </a:p>
          <a:p>
            <a:r>
              <a:rPr lang="en-US" i="1" dirty="0" smtClean="0">
                <a:hlinkClick r:id="rId4" action="ppaction://hlinkfile"/>
              </a:rPr>
              <a:t>Children’s March Reflection Sheet</a:t>
            </a:r>
            <a:endParaRPr lang="en-US" sz="2000" dirty="0" smtClean="0"/>
          </a:p>
          <a:p>
            <a:pPr lvl="1"/>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Station Five: Children’s March</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Note:  This activity takes place after students have watched the video </a:t>
            </a:r>
            <a:r>
              <a:rPr lang="en-US" i="1" dirty="0" smtClean="0"/>
              <a:t>The Children’s March</a:t>
            </a:r>
            <a:r>
              <a:rPr lang="en-US" dirty="0" smtClean="0"/>
              <a:t> available (free for teachers)  on DVD from the Southern Poverty Law Center and read “The Children’s Crusade,” available at </a:t>
            </a:r>
            <a:r>
              <a:rPr lang="en-US" u="sng" dirty="0" smtClean="0">
                <a:hlinkClick r:id="rId2"/>
              </a:rPr>
              <a:t>http://mlk-kpp01.stanford.edu/kingweb/liberation_curriculum/pdfs/childrenscrusadehandout.pdf</a:t>
            </a:r>
            <a:endParaRPr lang="en-US" dirty="0" smtClean="0"/>
          </a:p>
          <a:p>
            <a:pPr>
              <a:buNone/>
            </a:pPr>
            <a:r>
              <a:rPr lang="en-US" b="1" dirty="0" smtClean="0"/>
              <a:t> </a:t>
            </a:r>
            <a:endParaRPr lang="en-US" dirty="0" smtClean="0"/>
          </a:p>
          <a:p>
            <a:r>
              <a:rPr lang="en-US" dirty="0" smtClean="0"/>
              <a:t>Students will be divided into groups of 4-5 and assigned to five stations.  At each station, students will find their time capsule.  In each “time capsule,” students will find 12 items that represent something significant about the march.  Using their knowledge on the Children’s March, students will complete Time Capsule Analysis Sheet, Part 1, by identifying and analyzing  each item – first individually, then discussing each item as a group.  </a:t>
            </a:r>
          </a:p>
          <a:p>
            <a:pPr>
              <a:buNone/>
            </a:pPr>
            <a:endParaRPr lang="en-US" dirty="0" smtClean="0"/>
          </a:p>
          <a:p>
            <a:r>
              <a:rPr lang="en-US" dirty="0" smtClean="0"/>
              <a:t>Upon the completion of the group discussion and Time Capsule Analysis Sheet, Part 1, the group will look to add 8-10 more (different) items to the time capsule that are important in the telling of the story of the Children’s March.  First, as individuals, students will think about what parts of the story (both good and bad) haven’t been covered by the items in the time capsule.  Then, on a separate piece of scrap paper, they will list at least five (different) items that they feel should be added to the time capsule.  These items could be concrete or symbolic.</a:t>
            </a:r>
          </a:p>
          <a:p>
            <a:pPr>
              <a:buNone/>
            </a:pPr>
            <a:r>
              <a:rPr lang="en-US" dirty="0" smtClean="0"/>
              <a:t> </a:t>
            </a:r>
          </a:p>
          <a:p>
            <a:pPr>
              <a:buNone/>
            </a:pPr>
            <a:endParaRPr lang="en-US" dirty="0"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Station Five: Children’s March</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Then, in their small group, students will share their items and select 8-10 that they would add to the time capsule, completing the Time Capsule Analysis Sheet, Part 2, as they make their decisions, making sure that they can defend their selections if they are given the opportunity to share them with the rest of the class.  Possible items could include a fire hose, jail bars or jail cell, </a:t>
            </a:r>
            <a:r>
              <a:rPr lang="en-US" dirty="0" err="1" smtClean="0"/>
              <a:t>billy</a:t>
            </a:r>
            <a:r>
              <a:rPr lang="en-US" dirty="0" smtClean="0"/>
              <a:t> club, picture of Bull Connor, picture of Martin Luther King, Jr., picture of James Bevel, white tank, United States flag, Confederate flag, map of Alabama, “Colored Waiting Room” sign, Alabama State Constitution of 1901, Ku Klux Klan hood, sticks of dynamite, radio, protest sign in favor of desegregation, protest sign in favor of segregation, drops of blood, empty classroom, barn (on fair grounds), and bull horn.</a:t>
            </a:r>
          </a:p>
          <a:p>
            <a:pPr>
              <a:buNone/>
            </a:pPr>
            <a:endParaRPr lang="en-US" dirty="0" smtClean="0"/>
          </a:p>
          <a:p>
            <a:r>
              <a:rPr lang="en-US" dirty="0" smtClean="0"/>
              <a:t>Possible extension:  Time permitting, students from each group will list their items on the board.  Having shared and defended their items, the class will vote on the 8-10 items that should be added to the list.</a:t>
            </a:r>
          </a:p>
          <a:p>
            <a:pPr>
              <a:buNone/>
            </a:pPr>
            <a:endParaRPr lang="en-US" dirty="0" smtClean="0"/>
          </a:p>
          <a:p>
            <a:r>
              <a:rPr lang="en-US" dirty="0" smtClean="0"/>
              <a:t>HW:  Students will complete the Children’s March Time Capsule Reflection sheet.</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Children of the Movement</a:t>
            </a:r>
            <a:endParaRPr lang="en-US" dirty="0"/>
          </a:p>
        </p:txBody>
      </p:sp>
      <p:sp>
        <p:nvSpPr>
          <p:cNvPr id="3" name="Text Placeholder 2"/>
          <p:cNvSpPr>
            <a:spLocks noGrp="1"/>
          </p:cNvSpPr>
          <p:nvPr>
            <p:ph type="body" idx="1"/>
          </p:nvPr>
        </p:nvSpPr>
        <p:spPr>
          <a:xfrm>
            <a:off x="304800" y="1524000"/>
            <a:ext cx="6858000" cy="750887"/>
          </a:xfrm>
        </p:spPr>
        <p:txBody>
          <a:bodyPr>
            <a:normAutofit/>
          </a:bodyPr>
          <a:lstStyle/>
          <a:p>
            <a:r>
              <a:rPr lang="en-US" sz="2800" b="1" dirty="0" smtClean="0">
                <a:latin typeface="+mj-lt"/>
              </a:rPr>
              <a:t>The Children’s Crusade of 1963</a:t>
            </a:r>
            <a:endParaRPr lang="en-US" sz="2800" b="1" dirty="0">
              <a:latin typeface="+mj-lt"/>
            </a:endParaRPr>
          </a:p>
        </p:txBody>
      </p:sp>
      <p:pic>
        <p:nvPicPr>
          <p:cNvPr id="19458" name="Picture 2" descr="http://www.carrboro.com/pictures/MightyTimes.jpg"/>
          <p:cNvPicPr>
            <a:picLocks noChangeAspect="1" noChangeArrowheads="1"/>
          </p:cNvPicPr>
          <p:nvPr/>
        </p:nvPicPr>
        <p:blipFill>
          <a:blip r:embed="rId3" cstate="print"/>
          <a:srcRect/>
          <a:stretch>
            <a:fillRect/>
          </a:stretch>
        </p:blipFill>
        <p:spPr bwMode="auto">
          <a:xfrm>
            <a:off x="304800" y="2286000"/>
            <a:ext cx="4038600" cy="3280451"/>
          </a:xfrm>
          <a:prstGeom prst="rect">
            <a:avLst/>
          </a:prstGeom>
          <a:noFill/>
        </p:spPr>
      </p:pic>
      <p:pic>
        <p:nvPicPr>
          <p:cNvPr id="19460" name="Picture 4" descr="http://t3.gstatic.com/images?q=tbn:ANd9GcTc1tjge4KB_vohd10gOxg4TlBPdWOfb-Vm1Cy2lzp9TWas64k&amp;t=1&amp;usg=__RpQLdTVKY0wWBrgpcQdaSRd4wUs="/>
          <p:cNvPicPr>
            <a:picLocks noChangeAspect="1" noChangeArrowheads="1"/>
          </p:cNvPicPr>
          <p:nvPr/>
        </p:nvPicPr>
        <p:blipFill>
          <a:blip r:embed="rId4" cstate="print"/>
          <a:srcRect/>
          <a:stretch>
            <a:fillRect/>
          </a:stretch>
        </p:blipFill>
        <p:spPr bwMode="auto">
          <a:xfrm>
            <a:off x="4572000" y="2286000"/>
            <a:ext cx="4296356" cy="32766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Children of the Movement</a:t>
            </a:r>
            <a:endParaRPr lang="en-US" dirty="0"/>
          </a:p>
        </p:txBody>
      </p:sp>
      <p:sp>
        <p:nvSpPr>
          <p:cNvPr id="3" name="Text Placeholder 2"/>
          <p:cNvSpPr>
            <a:spLocks noGrp="1"/>
          </p:cNvSpPr>
          <p:nvPr>
            <p:ph type="body" idx="1"/>
          </p:nvPr>
        </p:nvSpPr>
        <p:spPr/>
        <p:txBody>
          <a:bodyPr>
            <a:normAutofit lnSpcReduction="10000"/>
          </a:bodyPr>
          <a:lstStyle/>
          <a:p>
            <a:r>
              <a:rPr lang="en-US" dirty="0" smtClean="0"/>
              <a:t>Bombing of 16</a:t>
            </a:r>
            <a:r>
              <a:rPr lang="en-US" baseline="30000" dirty="0" smtClean="0"/>
              <a:t>th</a:t>
            </a:r>
            <a:r>
              <a:rPr lang="en-US" dirty="0" smtClean="0"/>
              <a:t> Street Baptist Church</a:t>
            </a:r>
            <a:endParaRPr lang="en-US" dirty="0"/>
          </a:p>
        </p:txBody>
      </p:sp>
      <p:pic>
        <p:nvPicPr>
          <p:cNvPr id="37892" name="Picture 4" descr="http://t2.gstatic.com/images?q=tbn:ANd9GcTSXV8fLI7euYjBzDRQbqJ_2cPbIbg3YAJgECK7GWjlC3196j8&amp;t=1&amp;usg=__3iiIENiEVVozrsKpT5Tx8-EqVL0="/>
          <p:cNvPicPr>
            <a:picLocks noChangeAspect="1" noChangeArrowheads="1"/>
          </p:cNvPicPr>
          <p:nvPr/>
        </p:nvPicPr>
        <p:blipFill>
          <a:blip r:embed="rId2" cstate="print"/>
          <a:srcRect/>
          <a:stretch>
            <a:fillRect/>
          </a:stretch>
        </p:blipFill>
        <p:spPr bwMode="auto">
          <a:xfrm>
            <a:off x="4482027" y="2362200"/>
            <a:ext cx="4585773" cy="2858036"/>
          </a:xfrm>
          <a:prstGeom prst="rect">
            <a:avLst/>
          </a:prstGeom>
          <a:noFill/>
        </p:spPr>
      </p:pic>
      <p:pic>
        <p:nvPicPr>
          <p:cNvPr id="37894" name="Picture 6" descr="http://www.fbi.gov/headlines/firescene092607a.jpg"/>
          <p:cNvPicPr>
            <a:picLocks noChangeAspect="1" noChangeArrowheads="1"/>
          </p:cNvPicPr>
          <p:nvPr/>
        </p:nvPicPr>
        <p:blipFill>
          <a:blip r:embed="rId3" cstate="print"/>
          <a:srcRect/>
          <a:stretch>
            <a:fillRect/>
          </a:stretch>
        </p:blipFill>
        <p:spPr bwMode="auto">
          <a:xfrm>
            <a:off x="152399" y="2362200"/>
            <a:ext cx="4233333" cy="3810001"/>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Children of the Movement</a:t>
            </a:r>
            <a:endParaRPr lang="en-US" dirty="0"/>
          </a:p>
        </p:txBody>
      </p:sp>
      <p:sp>
        <p:nvSpPr>
          <p:cNvPr id="3" name="Text Placeholder 2"/>
          <p:cNvSpPr>
            <a:spLocks noGrp="1"/>
          </p:cNvSpPr>
          <p:nvPr>
            <p:ph type="body" idx="1"/>
          </p:nvPr>
        </p:nvSpPr>
        <p:spPr>
          <a:xfrm>
            <a:off x="457200" y="1535112"/>
            <a:ext cx="4495800" cy="750887"/>
          </a:xfrm>
        </p:spPr>
        <p:txBody>
          <a:bodyPr>
            <a:noAutofit/>
          </a:bodyPr>
          <a:lstStyle/>
          <a:p>
            <a:r>
              <a:rPr lang="en-US" sz="2800" b="1" dirty="0" smtClean="0">
                <a:latin typeface="+mj-lt"/>
              </a:rPr>
              <a:t>March from Selma</a:t>
            </a:r>
            <a:endParaRPr lang="en-US" sz="2800" b="1" dirty="0">
              <a:latin typeface="+mj-lt"/>
            </a:endParaRPr>
          </a:p>
        </p:txBody>
      </p:sp>
      <p:pic>
        <p:nvPicPr>
          <p:cNvPr id="20482" name="Picture 2" descr="http://www.hhh.umn.edu/news/headlines/headlines2005/images/selma_march.jpg"/>
          <p:cNvPicPr>
            <a:picLocks noChangeAspect="1" noChangeArrowheads="1"/>
          </p:cNvPicPr>
          <p:nvPr/>
        </p:nvPicPr>
        <p:blipFill>
          <a:blip r:embed="rId3" cstate="print"/>
          <a:srcRect l="3529" t="10389" r="3529" b="10954"/>
          <a:stretch>
            <a:fillRect/>
          </a:stretch>
        </p:blipFill>
        <p:spPr bwMode="auto">
          <a:xfrm>
            <a:off x="1371600" y="2286000"/>
            <a:ext cx="6019800" cy="40386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look deeper…</a:t>
            </a:r>
            <a:endParaRPr lang="en-US" dirty="0"/>
          </a:p>
        </p:txBody>
      </p:sp>
      <p:sp>
        <p:nvSpPr>
          <p:cNvPr id="3" name="Text Placeholder 2"/>
          <p:cNvSpPr>
            <a:spLocks noGrp="1"/>
          </p:cNvSpPr>
          <p:nvPr>
            <p:ph type="body" idx="1"/>
          </p:nvPr>
        </p:nvSpPr>
        <p:spPr>
          <a:xfrm>
            <a:off x="381000" y="3352800"/>
            <a:ext cx="4040188" cy="750887"/>
          </a:xfrm>
        </p:spPr>
        <p:txBody>
          <a:bodyPr/>
          <a:lstStyle/>
          <a:p>
            <a:r>
              <a:rPr lang="en-US" dirty="0" smtClean="0"/>
              <a:t>Station 3</a:t>
            </a:r>
            <a:endParaRPr lang="en-US" dirty="0"/>
          </a:p>
        </p:txBody>
      </p:sp>
      <p:sp>
        <p:nvSpPr>
          <p:cNvPr id="4" name="Text Placeholder 3"/>
          <p:cNvSpPr>
            <a:spLocks noGrp="1"/>
          </p:cNvSpPr>
          <p:nvPr>
            <p:ph type="body" sz="half" idx="3"/>
          </p:nvPr>
        </p:nvSpPr>
        <p:spPr>
          <a:xfrm>
            <a:off x="4648200" y="1230313"/>
            <a:ext cx="4041775" cy="750887"/>
          </a:xfrm>
        </p:spPr>
        <p:txBody>
          <a:bodyPr/>
          <a:lstStyle/>
          <a:p>
            <a:r>
              <a:rPr lang="en-US" dirty="0" smtClean="0"/>
              <a:t>Station 2</a:t>
            </a:r>
            <a:endParaRPr lang="en-US" dirty="0"/>
          </a:p>
        </p:txBody>
      </p:sp>
      <p:sp>
        <p:nvSpPr>
          <p:cNvPr id="5" name="Content Placeholder 4"/>
          <p:cNvSpPr>
            <a:spLocks noGrp="1"/>
          </p:cNvSpPr>
          <p:nvPr>
            <p:ph sz="quarter" idx="2"/>
          </p:nvPr>
        </p:nvSpPr>
        <p:spPr>
          <a:xfrm>
            <a:off x="457200" y="1828800"/>
            <a:ext cx="4040188" cy="1676400"/>
          </a:xfrm>
        </p:spPr>
        <p:txBody>
          <a:bodyPr/>
          <a:lstStyle/>
          <a:p>
            <a:r>
              <a:rPr lang="en-US" dirty="0" smtClean="0"/>
              <a:t>Listen , read, and analyze  various audio and written text.</a:t>
            </a:r>
            <a:endParaRPr lang="en-US" dirty="0"/>
          </a:p>
        </p:txBody>
      </p:sp>
      <p:sp>
        <p:nvSpPr>
          <p:cNvPr id="6" name="Content Placeholder 5"/>
          <p:cNvSpPr>
            <a:spLocks noGrp="1"/>
          </p:cNvSpPr>
          <p:nvPr>
            <p:ph sz="quarter" idx="4"/>
          </p:nvPr>
        </p:nvSpPr>
        <p:spPr>
          <a:xfrm>
            <a:off x="4724400" y="4114800"/>
            <a:ext cx="4041775" cy="1219200"/>
          </a:xfrm>
        </p:spPr>
        <p:txBody>
          <a:bodyPr>
            <a:normAutofit fontScale="92500" lnSpcReduction="20000"/>
          </a:bodyPr>
          <a:lstStyle/>
          <a:p>
            <a:pPr lvl="0">
              <a:defRPr/>
            </a:pPr>
            <a:r>
              <a:rPr lang="en-US" dirty="0" smtClean="0"/>
              <a:t>Select four stories from different children of the movement and create a foldable </a:t>
            </a:r>
            <a:endParaRPr lang="en-US" dirty="0"/>
          </a:p>
        </p:txBody>
      </p:sp>
      <p:sp>
        <p:nvSpPr>
          <p:cNvPr id="7" name="Text Placeholder 2"/>
          <p:cNvSpPr txBox="1">
            <a:spLocks/>
          </p:cNvSpPr>
          <p:nvPr/>
        </p:nvSpPr>
        <p:spPr>
          <a:xfrm>
            <a:off x="609600" y="1219200"/>
            <a:ext cx="4040188" cy="750887"/>
          </a:xfrm>
          <a:prstGeom prst="rect">
            <a:avLst/>
          </a:prstGeom>
        </p:spPr>
        <p:txBody>
          <a:bodyPr vert="horz" anchor="ctr">
            <a:normAutofit/>
          </a:bodyPr>
          <a:lstStyle/>
          <a:p>
            <a:pPr marL="0" marR="0" lvl="0" indent="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en-US" sz="2400" b="0" i="0" u="none" strike="noStrike" kern="1200" cap="all" spc="0" normalizeH="0" baseline="0" noProof="0" dirty="0" smtClean="0">
                <a:ln>
                  <a:noFill/>
                </a:ln>
                <a:solidFill>
                  <a:schemeClr val="tx1"/>
                </a:solidFill>
                <a:effectLst/>
                <a:uLnTx/>
                <a:uFillTx/>
                <a:latin typeface="+mn-lt"/>
                <a:ea typeface="+mn-ea"/>
                <a:cs typeface="+mn-cs"/>
              </a:rPr>
              <a:t>Station 1</a:t>
            </a:r>
            <a:endParaRPr kumimoji="0" lang="en-US" sz="2400" b="0" i="0" u="none" strike="noStrike" kern="1200" cap="all" spc="0" normalizeH="0" baseline="0" noProof="0" dirty="0">
              <a:ln>
                <a:noFill/>
              </a:ln>
              <a:solidFill>
                <a:schemeClr val="tx1"/>
              </a:solidFill>
              <a:effectLst/>
              <a:uLnTx/>
              <a:uFillTx/>
              <a:latin typeface="+mn-lt"/>
              <a:ea typeface="+mn-ea"/>
              <a:cs typeface="+mn-cs"/>
            </a:endParaRPr>
          </a:p>
        </p:txBody>
      </p:sp>
      <p:sp>
        <p:nvSpPr>
          <p:cNvPr id="9" name="Text Placeholder 3"/>
          <p:cNvSpPr txBox="1">
            <a:spLocks/>
          </p:cNvSpPr>
          <p:nvPr/>
        </p:nvSpPr>
        <p:spPr>
          <a:xfrm>
            <a:off x="4876800" y="3352800"/>
            <a:ext cx="4041775" cy="750887"/>
          </a:xfrm>
          <a:prstGeom prst="rect">
            <a:avLst/>
          </a:prstGeom>
        </p:spPr>
        <p:txBody>
          <a:bodyPr vert="horz" anchor="ctr">
            <a:normAutofit/>
          </a:bodyPr>
          <a:lstStyle/>
          <a:p>
            <a:pPr marL="0" marR="0" lvl="0" indent="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en-US" sz="2400" b="0" i="0" u="none" strike="noStrike" kern="1200" cap="all" spc="0" normalizeH="0" baseline="0" noProof="0" dirty="0" smtClean="0">
                <a:ln>
                  <a:noFill/>
                </a:ln>
                <a:solidFill>
                  <a:schemeClr val="tx1"/>
                </a:solidFill>
                <a:effectLst/>
                <a:uLnTx/>
                <a:uFillTx/>
                <a:latin typeface="+mn-lt"/>
                <a:ea typeface="+mn-ea"/>
                <a:cs typeface="+mn-cs"/>
              </a:rPr>
              <a:t>Station 4</a:t>
            </a:r>
            <a:endParaRPr kumimoji="0" lang="en-US" sz="2400" b="0" i="0" u="none" strike="noStrike" kern="1200" cap="all" spc="0" normalizeH="0" baseline="0" noProof="0" dirty="0">
              <a:ln>
                <a:noFill/>
              </a:ln>
              <a:solidFill>
                <a:schemeClr val="tx1"/>
              </a:solidFill>
              <a:effectLst/>
              <a:uLnTx/>
              <a:uFillTx/>
              <a:latin typeface="+mn-lt"/>
              <a:ea typeface="+mn-ea"/>
              <a:cs typeface="+mn-cs"/>
            </a:endParaRPr>
          </a:p>
        </p:txBody>
      </p:sp>
      <p:sp>
        <p:nvSpPr>
          <p:cNvPr id="10" name="Content Placeholder 4"/>
          <p:cNvSpPr txBox="1">
            <a:spLocks/>
          </p:cNvSpPr>
          <p:nvPr/>
        </p:nvSpPr>
        <p:spPr>
          <a:xfrm>
            <a:off x="457200" y="3886200"/>
            <a:ext cx="4040188" cy="1676400"/>
          </a:xfrm>
          <a:prstGeom prst="rect">
            <a:avLst/>
          </a:prstGeom>
        </p:spPr>
        <p:txBody>
          <a:bodyPr vert="horz">
            <a:normAutofit fontScale="92500"/>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Analyze the stories of children that participated</a:t>
            </a:r>
            <a:r>
              <a:rPr kumimoji="0" lang="en-US" sz="2400" b="0" i="0" u="none" strike="noStrike" kern="1200" cap="none" spc="0" normalizeH="0" noProof="0" dirty="0" smtClean="0">
                <a:ln>
                  <a:noFill/>
                </a:ln>
                <a:solidFill>
                  <a:schemeClr val="tx1"/>
                </a:solidFill>
                <a:effectLst/>
                <a:uLnTx/>
                <a:uFillTx/>
                <a:latin typeface="+mn-lt"/>
                <a:ea typeface="+mn-ea"/>
                <a:cs typeface="+mn-cs"/>
              </a:rPr>
              <a:t> in the Selma March and write a poem</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11" name="Content Placeholder 4"/>
          <p:cNvSpPr txBox="1">
            <a:spLocks/>
          </p:cNvSpPr>
          <p:nvPr/>
        </p:nvSpPr>
        <p:spPr>
          <a:xfrm>
            <a:off x="4724400" y="1828800"/>
            <a:ext cx="4040188" cy="1676400"/>
          </a:xfrm>
          <a:prstGeom prst="rect">
            <a:avLst/>
          </a:prstGeom>
        </p:spPr>
        <p:txBody>
          <a:bodyPr vert="horz">
            <a:normAutofit/>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lang="en-US" sz="2400" noProof="0" dirty="0" smtClean="0"/>
              <a:t>Analyze political cartoons </a:t>
            </a:r>
            <a:r>
              <a:rPr lang="en-US" sz="2400" noProof="0" smtClean="0"/>
              <a:t>and photographs</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12" name="Content Placeholder 4"/>
          <p:cNvSpPr txBox="1">
            <a:spLocks/>
          </p:cNvSpPr>
          <p:nvPr/>
        </p:nvSpPr>
        <p:spPr>
          <a:xfrm>
            <a:off x="381000" y="6019800"/>
            <a:ext cx="8610600" cy="990600"/>
          </a:xfrm>
          <a:prstGeom prst="rect">
            <a:avLst/>
          </a:prstGeom>
        </p:spPr>
        <p:txBody>
          <a:bodyPr vert="horz">
            <a:normAutofit/>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lang="en-US" sz="2400" dirty="0" smtClean="0"/>
              <a:t>Identify key items that are significant to the Children’s March</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13" name="Text Placeholder 2"/>
          <p:cNvSpPr txBox="1">
            <a:spLocks/>
          </p:cNvSpPr>
          <p:nvPr/>
        </p:nvSpPr>
        <p:spPr>
          <a:xfrm>
            <a:off x="457200" y="5486400"/>
            <a:ext cx="4040188" cy="750887"/>
          </a:xfrm>
          <a:prstGeom prst="rect">
            <a:avLst/>
          </a:prstGeom>
        </p:spPr>
        <p:txBody>
          <a:bodyPr vert="horz" anchor="ctr">
            <a:normAutofit/>
          </a:bodyPr>
          <a:lstStyle/>
          <a:p>
            <a:pPr marL="0" marR="0" lvl="0" indent="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en-US" sz="2400" b="0" i="0" u="none" strike="noStrike" kern="1200" cap="all" spc="0" normalizeH="0" baseline="0" noProof="0" dirty="0" smtClean="0">
                <a:ln>
                  <a:noFill/>
                </a:ln>
                <a:solidFill>
                  <a:schemeClr val="tx1"/>
                </a:solidFill>
                <a:effectLst/>
                <a:uLnTx/>
                <a:uFillTx/>
                <a:latin typeface="+mn-lt"/>
                <a:ea typeface="+mn-ea"/>
                <a:cs typeface="+mn-cs"/>
              </a:rPr>
              <a:t>Station 5</a:t>
            </a:r>
            <a:endParaRPr kumimoji="0" lang="en-US" sz="2400" b="0" i="0" u="none" strike="noStrike" kern="1200" cap="all"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Station 1</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Teacher Notes</a:t>
            </a:r>
          </a:p>
          <a:p>
            <a:r>
              <a:rPr lang="en-US" dirty="0" smtClean="0"/>
              <a:t>Have students listen to 2 audio clips from “Civil Rights South”</a:t>
            </a:r>
          </a:p>
          <a:p>
            <a:r>
              <a:rPr lang="en-US" dirty="0" smtClean="0"/>
              <a:t>Read text passages</a:t>
            </a:r>
          </a:p>
          <a:p>
            <a:r>
              <a:rPr lang="en-US" dirty="0" smtClean="0"/>
              <a:t>Have the students discuss the questions and answer them as a group.  Students should turn in their completed sheet (1 per group) at the end of class.</a:t>
            </a:r>
          </a:p>
          <a:p>
            <a:r>
              <a:rPr lang="en-US" dirty="0" smtClean="0"/>
              <a:t>Additional materials: Students need to be around a computer for viewing the PowerPoint (slides 9 - 22).  You may wish to save these slides to a separate presentation.</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09600" y="533400"/>
            <a:ext cx="7772400" cy="1143000"/>
          </a:xfrm>
        </p:spPr>
        <p:txBody>
          <a:bodyPr>
            <a:noAutofit/>
          </a:bodyPr>
          <a:lstStyle/>
          <a:p>
            <a:r>
              <a:rPr lang="en-US" sz="4000" dirty="0"/>
              <a:t>Voices of the Birmingham </a:t>
            </a:r>
            <a:br>
              <a:rPr lang="en-US" sz="4000" dirty="0"/>
            </a:br>
            <a:r>
              <a:rPr lang="en-US" sz="4000" dirty="0"/>
              <a:t>Civil Rights Movement</a:t>
            </a:r>
          </a:p>
        </p:txBody>
      </p:sp>
      <p:sp>
        <p:nvSpPr>
          <p:cNvPr id="2053" name="Text Box 5"/>
          <p:cNvSpPr txBox="1">
            <a:spLocks noChangeArrowheads="1"/>
          </p:cNvSpPr>
          <p:nvPr/>
        </p:nvSpPr>
        <p:spPr bwMode="auto">
          <a:xfrm>
            <a:off x="685800" y="5867400"/>
            <a:ext cx="7772400" cy="822325"/>
          </a:xfrm>
          <a:prstGeom prst="rect">
            <a:avLst/>
          </a:prstGeom>
          <a:noFill/>
          <a:ln w="9525">
            <a:noFill/>
            <a:miter lim="800000"/>
            <a:headEnd/>
            <a:tailEnd/>
          </a:ln>
        </p:spPr>
        <p:txBody>
          <a:bodyPr>
            <a:spAutoFit/>
          </a:bodyPr>
          <a:lstStyle/>
          <a:p>
            <a:pPr>
              <a:spcBef>
                <a:spcPct val="50000"/>
              </a:spcBef>
            </a:pPr>
            <a:r>
              <a:rPr lang="en-US">
                <a:solidFill>
                  <a:srgbClr val="FF0000"/>
                </a:solidFill>
              </a:rPr>
              <a:t>Directions: Using the audio and text provided, answer the following questions in complete sentences.</a:t>
            </a:r>
            <a:endParaRPr lang="en-US"/>
          </a:p>
        </p:txBody>
      </p:sp>
      <p:pic>
        <p:nvPicPr>
          <p:cNvPr id="2055" name="Picture 7"/>
          <p:cNvPicPr>
            <a:picLocks noChangeAspect="1" noChangeArrowheads="1"/>
          </p:cNvPicPr>
          <p:nvPr/>
        </p:nvPicPr>
        <p:blipFill>
          <a:blip r:embed="rId3" cstate="print"/>
          <a:srcRect/>
          <a:stretch>
            <a:fillRect/>
          </a:stretch>
        </p:blipFill>
        <p:spPr bwMode="auto">
          <a:xfrm>
            <a:off x="2209800" y="1828800"/>
            <a:ext cx="5080000" cy="381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2136</TotalTime>
  <Words>2654</Words>
  <Application>Microsoft Office PowerPoint</Application>
  <PresentationFormat>On-screen Show (4:3)</PresentationFormat>
  <Paragraphs>210</Paragraphs>
  <Slides>36</Slides>
  <Notes>18</Notes>
  <HiddenSlides>0</HiddenSlides>
  <MMClips>3</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Apex</vt:lpstr>
      <vt:lpstr>Children of the movement</vt:lpstr>
      <vt:lpstr>Lesson Overview</vt:lpstr>
      <vt:lpstr>Children of the Movement</vt:lpstr>
      <vt:lpstr>Children of the Movement</vt:lpstr>
      <vt:lpstr>Children of the Movement</vt:lpstr>
      <vt:lpstr>Children of the Movement</vt:lpstr>
      <vt:lpstr>Lets look deeper…</vt:lpstr>
      <vt:lpstr>Station 1</vt:lpstr>
      <vt:lpstr>Voices of the Birmingham  Civil Rights Movement</vt:lpstr>
      <vt:lpstr>Location:  Kelly Ingram Park Audio Clip - Civil Rights South</vt:lpstr>
      <vt:lpstr>Slide 11</vt:lpstr>
      <vt:lpstr>Location: 16th Street Baptist Church Audio clip - Civil Rights South</vt:lpstr>
      <vt:lpstr>Slide 13</vt:lpstr>
      <vt:lpstr>  </vt:lpstr>
      <vt:lpstr>Excerpt of an interview with Mary Moore of Birmingham, Alabama Interview conducted by: Sarah Thuesen for the Southern Oral History Program</vt:lpstr>
      <vt:lpstr>Slide 16</vt:lpstr>
      <vt:lpstr>Slide 17</vt:lpstr>
      <vt:lpstr>Slide 18</vt:lpstr>
      <vt:lpstr>Slide 19</vt:lpstr>
      <vt:lpstr>Slide 20</vt:lpstr>
      <vt:lpstr>Slide 21</vt:lpstr>
      <vt:lpstr>QUESTIONS:</vt:lpstr>
      <vt:lpstr>Oral History Project Birmingham Civil Rights Institute</vt:lpstr>
      <vt:lpstr>Slide 24</vt:lpstr>
      <vt:lpstr>Slide 25</vt:lpstr>
      <vt:lpstr>Station 2</vt:lpstr>
      <vt:lpstr>Station Two: Political Cartoons</vt:lpstr>
      <vt:lpstr>Birmingham, Alabama, 1963. </vt:lpstr>
      <vt:lpstr>Station Two</vt:lpstr>
      <vt:lpstr>Station 3</vt:lpstr>
      <vt:lpstr>Station Three: Selma</vt:lpstr>
      <vt:lpstr>Station 4</vt:lpstr>
      <vt:lpstr>Station Four: Children of the Revolution</vt:lpstr>
      <vt:lpstr>Station 5</vt:lpstr>
      <vt:lpstr>Station Five: Children’s March</vt:lpstr>
      <vt:lpstr>Station Five: Children’s March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Analiese Smith</dc:creator>
  <cp:lastModifiedBy>Analiese Smith</cp:lastModifiedBy>
  <cp:revision>43</cp:revision>
  <dcterms:created xsi:type="dcterms:W3CDTF">2010-08-05T23:02:41Z</dcterms:created>
  <dcterms:modified xsi:type="dcterms:W3CDTF">2010-08-07T16:06:38Z</dcterms:modified>
</cp:coreProperties>
</file>